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385" r:id="rId2"/>
    <p:sldId id="516" r:id="rId3"/>
    <p:sldId id="517" r:id="rId4"/>
    <p:sldId id="518" r:id="rId5"/>
    <p:sldId id="519" r:id="rId6"/>
    <p:sldId id="524" r:id="rId7"/>
    <p:sldId id="371" r:id="rId8"/>
  </p:sldIdLst>
  <p:sldSz cx="9144000" cy="6858000" type="screen4x3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4C33073-9329-4944-B636-6FEBC49C203E}">
          <p14:sldIdLst>
            <p14:sldId id="385"/>
            <p14:sldId id="516"/>
            <p14:sldId id="517"/>
          </p14:sldIdLst>
        </p14:section>
        <p14:section name="Раздел без заголовка" id="{DF40CA14-E004-4F5D-81A7-A5925139B1B7}">
          <p14:sldIdLst>
            <p14:sldId id="518"/>
            <p14:sldId id="519"/>
            <p14:sldId id="524"/>
            <p14:sldId id="3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CB460"/>
    <a:srgbClr val="46B463"/>
    <a:srgbClr val="3B9753"/>
    <a:srgbClr val="35874A"/>
    <a:srgbClr val="800000"/>
    <a:srgbClr val="CC3300"/>
    <a:srgbClr val="CC0000"/>
    <a:srgbClr val="3C9A55"/>
    <a:srgbClr val="2A8241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90" d="100"/>
          <a:sy n="90" d="100"/>
        </p:scale>
        <p:origin x="132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36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BC9241-114E-4C0B-882E-5482483B716C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0B3884-2E25-4A15-B395-395A856C4152}" type="pres">
      <dgm:prSet presAssocID="{FABC9241-114E-4C0B-882E-5482483B716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2F3705AD-68A6-4980-B430-49D040C6D580}" type="presOf" srcId="{FABC9241-114E-4C0B-882E-5482483B716C}" destId="{820B3884-2E25-4A15-B395-395A856C415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29E9B9-65A1-40C3-921F-3BEE113E7D80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2EF8D43-87AB-4F68-BB2C-6188BB83AA22}" type="pres">
      <dgm:prSet presAssocID="{2729E9B9-65A1-40C3-921F-3BEE113E7D8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E43D30F6-4E55-404F-B0A8-43A8AE012A8A}" type="presOf" srcId="{2729E9B9-65A1-40C3-921F-3BEE113E7D80}" destId="{B2EF8D43-87AB-4F68-BB2C-6188BB83AA22}" srcOrd="0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C9B096-A60F-49B6-9992-9F2ABAE17901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0AA46D-71B7-419B-A610-4213A9CE2F81}" type="pres">
      <dgm:prSet presAssocID="{85C9B096-A60F-49B6-9992-9F2ABAE1790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91A358A6-4373-464D-A084-D3A5CC5CE368}" type="presOf" srcId="{85C9B096-A60F-49B6-9992-9F2ABAE17901}" destId="{5B0AA46D-71B7-419B-A610-4213A9CE2F8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ABC9241-114E-4C0B-882E-5482483B716C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0B3884-2E25-4A15-B395-395A856C4152}" type="pres">
      <dgm:prSet presAssocID="{FABC9241-114E-4C0B-882E-5482483B716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A12FF1D4-0BCB-46EF-9D2A-05148A828B88}" type="presOf" srcId="{FABC9241-114E-4C0B-882E-5482483B716C}" destId="{820B3884-2E25-4A15-B395-395A856C415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729E9B9-65A1-40C3-921F-3BEE113E7D80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2EF8D43-87AB-4F68-BB2C-6188BB83AA22}" type="pres">
      <dgm:prSet presAssocID="{2729E9B9-65A1-40C3-921F-3BEE113E7D8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69D32E4C-BC3F-43E3-9826-56C657CD4DCB}" type="presOf" srcId="{2729E9B9-65A1-40C3-921F-3BEE113E7D80}" destId="{B2EF8D43-87AB-4F68-BB2C-6188BB83AA22}" srcOrd="0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5C9B096-A60F-49B6-9992-9F2ABAE17901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0AA46D-71B7-419B-A610-4213A9CE2F81}" type="pres">
      <dgm:prSet presAssocID="{85C9B096-A60F-49B6-9992-9F2ABAE1790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DF0721F1-6FB1-44C0-B515-D98ED91DD01B}" type="presOf" srcId="{85C9B096-A60F-49B6-9992-9F2ABAE17901}" destId="{5B0AA46D-71B7-419B-A610-4213A9CE2F8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ABC9241-114E-4C0B-882E-5482483B716C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0B3884-2E25-4A15-B395-395A856C4152}" type="pres">
      <dgm:prSet presAssocID="{FABC9241-114E-4C0B-882E-5482483B716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B0F88952-6190-4DE1-AC88-15123E3269A8}" type="presOf" srcId="{FABC9241-114E-4C0B-882E-5482483B716C}" destId="{820B3884-2E25-4A15-B395-395A856C415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729E9B9-65A1-40C3-921F-3BEE113E7D80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2EF8D43-87AB-4F68-BB2C-6188BB83AA22}" type="pres">
      <dgm:prSet presAssocID="{2729E9B9-65A1-40C3-921F-3BEE113E7D8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E33F97B2-8729-460D-8763-19E10F72FF87}" type="presOf" srcId="{2729E9B9-65A1-40C3-921F-3BEE113E7D80}" destId="{B2EF8D43-87AB-4F68-BB2C-6188BB83AA22}" srcOrd="0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5C9B096-A60F-49B6-9992-9F2ABAE17901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0AA46D-71B7-419B-A610-4213A9CE2F81}" type="pres">
      <dgm:prSet presAssocID="{85C9B096-A60F-49B6-9992-9F2ABAE1790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BAF0C1D2-8B77-4CCD-9B34-93A73797553F}" type="presOf" srcId="{85C9B096-A60F-49B6-9992-9F2ABAE17901}" destId="{5B0AA46D-71B7-419B-A610-4213A9CE2F8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1004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94" tIns="46897" rIns="93794" bIns="46897" numCol="1" anchor="t" anchorCtr="0" compatLnSpc="1">
            <a:prstTxWarp prst="textNoShape">
              <a:avLst/>
            </a:prstTxWarp>
          </a:bodyPr>
          <a:lstStyle>
            <a:lvl1pPr defTabSz="938089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404" y="1"/>
            <a:ext cx="2971003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94" tIns="46897" rIns="93794" bIns="46897" numCol="1" anchor="t" anchorCtr="0" compatLnSpc="1">
            <a:prstTxWarp prst="textNoShape">
              <a:avLst/>
            </a:prstTxWarp>
          </a:bodyPr>
          <a:lstStyle>
            <a:lvl1pPr algn="r" defTabSz="938089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3638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004" y="4723612"/>
            <a:ext cx="5487993" cy="4476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94" tIns="46897" rIns="93794" bIns="468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5"/>
            <a:ext cx="2971004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94" tIns="46897" rIns="93794" bIns="46897" numCol="1" anchor="b" anchorCtr="0" compatLnSpc="1">
            <a:prstTxWarp prst="textNoShape">
              <a:avLst/>
            </a:prstTxWarp>
          </a:bodyPr>
          <a:lstStyle>
            <a:lvl1pPr defTabSz="938089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404" y="9448805"/>
            <a:ext cx="2971003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94" tIns="46897" rIns="93794" bIns="46897" numCol="1" anchor="b" anchorCtr="0" compatLnSpc="1">
            <a:prstTxWarp prst="textNoShape">
              <a:avLst/>
            </a:prstTxWarp>
          </a:bodyPr>
          <a:lstStyle>
            <a:lvl1pPr algn="r" defTabSz="938089" eaLnBrk="1" hangingPunct="1">
              <a:defRPr sz="1200"/>
            </a:lvl1pPr>
          </a:lstStyle>
          <a:p>
            <a:pPr>
              <a:defRPr/>
            </a:pPr>
            <a:fld id="{7293B32F-F05E-4076-8EAF-AEAE251E39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1040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86097-3D11-417F-8CB0-CEB8CC50A0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3A38C-90F2-40CF-A1FD-642FE03D8D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F9273-7A32-4E6D-B26E-C91A2F3185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E6086-7F13-4EFF-B343-B2D1AEE297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85510-4382-4282-B331-68910EF0F1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88908-7B32-4B2F-907A-3D7710DA9E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7B5C6-1D0B-44F9-A972-AD79B87737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80133-9DA4-46F0-ACA6-A00CAE5232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C8B8F-56D7-4F89-A2FC-27D441BB41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32153-C7AD-423E-801A-9162EF881D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C89E6-0CF1-4B31-AF45-3678FE0D2F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0DB4C-94EF-48CB-963A-87E6E7D8DF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0C035-DEC7-4D84-9466-267CBD759C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9" descr="пр 1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28B2F60-763E-4B92-A266-234F66DD68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8" r:id="rId1"/>
    <p:sldLayoutId id="2147484355" r:id="rId2"/>
    <p:sldLayoutId id="2147484356" r:id="rId3"/>
    <p:sldLayoutId id="2147484357" r:id="rId4"/>
    <p:sldLayoutId id="2147484358" r:id="rId5"/>
    <p:sldLayoutId id="2147484359" r:id="rId6"/>
    <p:sldLayoutId id="2147484360" r:id="rId7"/>
    <p:sldLayoutId id="2147484361" r:id="rId8"/>
    <p:sldLayoutId id="2147484362" r:id="rId9"/>
    <p:sldLayoutId id="2147484363" r:id="rId10"/>
    <p:sldLayoutId id="2147484364" r:id="rId11"/>
    <p:sldLayoutId id="2147484365" r:id="rId12"/>
    <p:sldLayoutId id="2147484366" r:id="rId13"/>
    <p:sldLayoutId id="2147484367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diagramLayout" Target="../diagrams/layout6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diagramData" Target="../diagrams/data6.xml"/><Relationship Id="rId2" Type="http://schemas.openxmlformats.org/officeDocument/2006/relationships/diagramData" Target="../diagrams/data4.xml"/><Relationship Id="rId1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5" Type="http://schemas.openxmlformats.org/officeDocument/2006/relationships/diagramColors" Target="../diagrams/colors6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Relationship Id="rId14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13" Type="http://schemas.openxmlformats.org/officeDocument/2006/relationships/diagramLayout" Target="../diagrams/layout9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12" Type="http://schemas.openxmlformats.org/officeDocument/2006/relationships/diagramData" Target="../diagrams/data9.xml"/><Relationship Id="rId2" Type="http://schemas.openxmlformats.org/officeDocument/2006/relationships/diagramData" Target="../diagrams/data7.xml"/><Relationship Id="rId16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5" Type="http://schemas.openxmlformats.org/officeDocument/2006/relationships/diagramColors" Target="../diagrams/colors9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Relationship Id="rId14" Type="http://schemas.openxmlformats.org/officeDocument/2006/relationships/diagramQuickStyle" Target="../diagrams/quickStyle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079"/>
          <p:cNvSpPr>
            <a:spLocks noChangeArrowheads="1"/>
          </p:cNvSpPr>
          <p:nvPr/>
        </p:nvSpPr>
        <p:spPr bwMode="auto">
          <a:xfrm>
            <a:off x="-4851" y="3124200"/>
            <a:ext cx="9144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>
              <a:defRPr/>
            </a:pPr>
            <a:endParaRPr lang="ru-RU" dirty="0">
              <a:solidFill>
                <a:srgbClr val="333399"/>
              </a:solidFill>
              <a:latin typeface="+mn-lt"/>
            </a:endParaRPr>
          </a:p>
          <a:p>
            <a:pPr algn="r" eaLnBrk="1" hangingPunct="1">
              <a:defRPr/>
            </a:pPr>
            <a:endParaRPr lang="ru-RU" sz="3000" b="1" dirty="0">
              <a:solidFill>
                <a:srgbClr val="333399"/>
              </a:solidFill>
              <a:latin typeface="+mn-lt"/>
            </a:endParaRPr>
          </a:p>
        </p:txBody>
      </p:sp>
      <p:sp>
        <p:nvSpPr>
          <p:cNvPr id="3075" name="Rectangle 26"/>
          <p:cNvSpPr>
            <a:spLocks noChangeArrowheads="1"/>
          </p:cNvSpPr>
          <p:nvPr/>
        </p:nvSpPr>
        <p:spPr bwMode="auto">
          <a:xfrm>
            <a:off x="1259632" y="1989138"/>
            <a:ext cx="7884368" cy="113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r>
              <a:rPr lang="ru-RU" sz="2200" b="1" dirty="0" smtClean="0">
                <a:solidFill>
                  <a:srgbClr val="008080"/>
                </a:solidFill>
                <a:cs typeface="Arial" charset="0"/>
              </a:rPr>
              <a:t>УПРАВЛЕНИЕ ФЕДЕРАЛЬНОЙ АНТИМОНОПОЛЬНОЙ СЛУЖБЫ ПО ЛИПЕЦКОЙ ОБЛАСТИ</a:t>
            </a:r>
            <a:endParaRPr lang="en-US" sz="2200" b="1" dirty="0">
              <a:solidFill>
                <a:srgbClr val="008080"/>
              </a:solidFill>
              <a:cs typeface="Arial" charset="0"/>
            </a:endParaRPr>
          </a:p>
        </p:txBody>
      </p:sp>
      <p:sp>
        <p:nvSpPr>
          <p:cNvPr id="3076" name="Rectangle 3079"/>
          <p:cNvSpPr>
            <a:spLocks noChangeArrowheads="1"/>
          </p:cNvSpPr>
          <p:nvPr/>
        </p:nvSpPr>
        <p:spPr bwMode="auto">
          <a:xfrm>
            <a:off x="251520" y="3284984"/>
            <a:ext cx="856863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r>
              <a:rPr lang="ru-RU" sz="3400" b="1" dirty="0" smtClean="0">
                <a:solidFill>
                  <a:srgbClr val="333399"/>
                </a:solidFill>
                <a:cs typeface="Arial" charset="0"/>
              </a:rPr>
              <a:t>Нарушение антимонопольного законодательства органами власти.</a:t>
            </a:r>
          </a:p>
          <a:p>
            <a:pPr algn="r" eaLnBrk="1" hangingPunct="1"/>
            <a:r>
              <a:rPr lang="ru-RU" sz="3400" b="1" dirty="0" smtClean="0">
                <a:solidFill>
                  <a:srgbClr val="333399"/>
                </a:solidFill>
                <a:cs typeface="Arial" charset="0"/>
              </a:rPr>
              <a:t>Влияние на конкуренцию хозяйствующих субъектов</a:t>
            </a:r>
          </a:p>
          <a:p>
            <a:pPr algn="r" eaLnBrk="1" hangingPunct="1"/>
            <a:endParaRPr lang="ru-RU" sz="2000" b="1" dirty="0">
              <a:solidFill>
                <a:srgbClr val="333399"/>
              </a:solidFill>
              <a:cs typeface="Arial" charset="0"/>
            </a:endParaRPr>
          </a:p>
          <a:p>
            <a:pPr algn="r" eaLnBrk="1" hangingPunct="1"/>
            <a:r>
              <a:rPr lang="ru-RU" sz="2000" b="1" dirty="0" smtClean="0">
                <a:solidFill>
                  <a:srgbClr val="333399"/>
                </a:solidFill>
                <a:cs typeface="Arial" charset="0"/>
              </a:rPr>
              <a:t>Беккер Т.В., заместитель руководителя – начальник отдела </a:t>
            </a:r>
          </a:p>
        </p:txBody>
      </p:sp>
      <p:sp>
        <p:nvSpPr>
          <p:cNvPr id="3077" name="Text Box 3077"/>
          <p:cNvSpPr txBox="1">
            <a:spLocks noChangeArrowheads="1"/>
          </p:cNvSpPr>
          <p:nvPr/>
        </p:nvSpPr>
        <p:spPr bwMode="auto">
          <a:xfrm>
            <a:off x="6096000" y="6165850"/>
            <a:ext cx="3733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2000" dirty="0" smtClean="0">
                <a:solidFill>
                  <a:srgbClr val="008080"/>
                </a:solidFill>
                <a:cs typeface="Arial" charset="0"/>
              </a:rPr>
              <a:t>Липецк, </a:t>
            </a:r>
            <a:r>
              <a:rPr lang="ru-RU" sz="2000" dirty="0">
                <a:solidFill>
                  <a:srgbClr val="008080"/>
                </a:solidFill>
                <a:cs typeface="Arial" charset="0"/>
              </a:rPr>
              <a:t>20</a:t>
            </a:r>
            <a:r>
              <a:rPr lang="en-US" sz="2000" dirty="0" smtClean="0">
                <a:solidFill>
                  <a:srgbClr val="008080"/>
                </a:solidFill>
                <a:cs typeface="Arial" charset="0"/>
              </a:rPr>
              <a:t>1</a:t>
            </a:r>
            <a:r>
              <a:rPr lang="ru-RU" sz="2000" dirty="0">
                <a:solidFill>
                  <a:srgbClr val="008080"/>
                </a:solidFill>
                <a:cs typeface="Arial" charset="0"/>
              </a:rPr>
              <a:t>7</a:t>
            </a:r>
            <a:r>
              <a:rPr lang="ru-RU" sz="2000" dirty="0" smtClean="0">
                <a:solidFill>
                  <a:srgbClr val="008080"/>
                </a:solidFill>
                <a:cs typeface="Arial" charset="0"/>
              </a:rPr>
              <a:t> </a:t>
            </a:r>
            <a:r>
              <a:rPr lang="ru-RU" sz="2000" dirty="0">
                <a:solidFill>
                  <a:srgbClr val="008080"/>
                </a:solidFill>
                <a:cs typeface="Arial" charset="0"/>
              </a:rPr>
              <a:t>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827" y="1052736"/>
            <a:ext cx="8075240" cy="436910"/>
          </a:xfrm>
        </p:spPr>
        <p:txBody>
          <a:bodyPr/>
          <a:lstStyle/>
          <a:p>
            <a:r>
              <a:rPr lang="ru-RU" sz="2400" b="1" i="1" u="sng" dirty="0" smtClean="0"/>
              <a:t/>
            </a:r>
            <a:br>
              <a:rPr lang="ru-RU" sz="2400" b="1" i="1" u="sng" dirty="0" smtClean="0"/>
            </a:br>
            <a:r>
              <a:rPr lang="ru-RU" sz="2400" b="1" i="1" u="sng" dirty="0" smtClean="0"/>
              <a:t>Нарушение антимонопольных запретов:</a:t>
            </a:r>
            <a:br>
              <a:rPr lang="ru-RU" sz="2400" b="1" i="1" u="sng" dirty="0" smtClean="0"/>
            </a:br>
            <a:endParaRPr lang="ru-RU" sz="2400" b="1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400" dirty="0"/>
              <a:t>Статья 15. Запрет на ограничивающие конкуренцию акты и действия (бездействие</a:t>
            </a:r>
            <a:r>
              <a:rPr lang="ru-RU" sz="2400" dirty="0" smtClean="0"/>
              <a:t>) </a:t>
            </a:r>
            <a:r>
              <a:rPr lang="ru-RU" sz="2400" dirty="0"/>
              <a:t>органов государственной власти субъектов Российской Федерации, органов местного самоуправления, иных осуществляющих функции указанных органов </a:t>
            </a:r>
            <a:r>
              <a:rPr lang="ru-RU" sz="2400" dirty="0" err="1"/>
              <a:t>органов</a:t>
            </a:r>
            <a:r>
              <a:rPr lang="ru-RU" sz="2400" dirty="0"/>
              <a:t> или организаций, организаций, участвующих в предоставлении государственных или муниципальных услуг, а также государственных внебюджетных </a:t>
            </a:r>
            <a:r>
              <a:rPr lang="ru-RU" sz="2400" dirty="0" smtClean="0"/>
              <a:t>фондов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788908-7B32-4B2F-907A-3D7710DA9E96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351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147248" cy="436910"/>
          </a:xfrm>
        </p:spPr>
        <p:txBody>
          <a:bodyPr/>
          <a:lstStyle/>
          <a:p>
            <a:r>
              <a:rPr lang="ru-RU" sz="2400" b="1" i="1" u="sng" dirty="0" smtClean="0"/>
              <a:t>Изменения законодательства:</a:t>
            </a:r>
            <a:endParaRPr lang="ru-RU" sz="2400" b="1" i="1" u="sng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2474" y="1600200"/>
            <a:ext cx="6779051" cy="4525963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788908-7B32-4B2F-907A-3D7710DA9E96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921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685BAB65-37BE-493B-998E-562E794360AE}" type="slidenum">
              <a:rPr lang="ru-RU" sz="1600">
                <a:solidFill>
                  <a:schemeClr val="bg1"/>
                </a:solidFill>
              </a:rPr>
              <a:pPr algn="r" eaLnBrk="1" hangingPunct="1"/>
              <a:t>4</a:t>
            </a:fld>
            <a:endParaRPr lang="ru-RU" sz="1600">
              <a:solidFill>
                <a:schemeClr val="bg1"/>
              </a:solidFill>
            </a:endParaRPr>
          </a:p>
        </p:txBody>
      </p:sp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val="1601608634"/>
              </p:ext>
            </p:extLst>
          </p:nvPr>
        </p:nvGraphicFramePr>
        <p:xfrm>
          <a:off x="5786446" y="1214422"/>
          <a:ext cx="1913985" cy="461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599290858"/>
              </p:ext>
            </p:extLst>
          </p:nvPr>
        </p:nvGraphicFramePr>
        <p:xfrm>
          <a:off x="4500562" y="1772816"/>
          <a:ext cx="4429156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3596020863"/>
              </p:ext>
            </p:extLst>
          </p:nvPr>
        </p:nvGraphicFramePr>
        <p:xfrm>
          <a:off x="4500562" y="4929198"/>
          <a:ext cx="4429156" cy="15081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67544" y="1073058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u="sng" kern="0" dirty="0">
                <a:solidFill>
                  <a:srgbClr val="333399"/>
                </a:solidFill>
                <a:latin typeface="Arial"/>
                <a:ea typeface="ＭＳ Ｐゴシック" charset="-128"/>
              </a:rPr>
              <a:t>Нарушение антимонопольных запретов</a:t>
            </a:r>
            <a:r>
              <a:rPr lang="ru-RU" b="1" i="1" u="sng" kern="0" dirty="0" smtClean="0">
                <a:solidFill>
                  <a:srgbClr val="333399"/>
                </a:solidFill>
                <a:latin typeface="Arial"/>
                <a:ea typeface="ＭＳ Ｐゴシック" charset="-128"/>
              </a:rPr>
              <a:t>:</a:t>
            </a:r>
          </a:p>
          <a:p>
            <a:pPr algn="ctr"/>
            <a:endParaRPr lang="ru-RU" b="1" i="1" u="sng" kern="0" dirty="0" smtClean="0">
              <a:solidFill>
                <a:srgbClr val="333399"/>
              </a:solidFill>
              <a:latin typeface="Arial"/>
              <a:ea typeface="ＭＳ Ｐゴシック" charset="-128"/>
            </a:endParaRP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Статья 16. Запрет на ограничивающие конкуренцию соглашения или согласованные действия федеральных органов исполнительной власти, органов государственной власти субъектов Российской Федерации, органов местного самоуправления, иных осуществляющих функции указанных органов </a:t>
            </a:r>
            <a:r>
              <a:rPr lang="ru-RU" dirty="0" err="1">
                <a:solidFill>
                  <a:schemeClr val="accent2"/>
                </a:solidFill>
              </a:rPr>
              <a:t>органов</a:t>
            </a:r>
            <a:r>
              <a:rPr lang="ru-RU" dirty="0">
                <a:solidFill>
                  <a:schemeClr val="accent2"/>
                </a:solidFill>
              </a:rPr>
              <a:t> или организаций, а также государственных внебюджетных фондов, Центрального банка Российской Федерации</a:t>
            </a:r>
          </a:p>
          <a:p>
            <a:pPr algn="ctr"/>
            <a:endParaRPr lang="ru-RU" i="1" u="sng" dirty="0" smtClean="0">
              <a:solidFill>
                <a:schemeClr val="accent6"/>
              </a:solidFill>
            </a:endParaRPr>
          </a:p>
          <a:p>
            <a:pPr algn="just"/>
            <a:endParaRPr lang="ru-RU" i="1" u="sng" dirty="0" smtClean="0"/>
          </a:p>
          <a:p>
            <a:pPr algn="just"/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09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685BAB65-37BE-493B-998E-562E794360AE}" type="slidenum">
              <a:rPr lang="ru-RU" sz="1600">
                <a:solidFill>
                  <a:schemeClr val="bg1"/>
                </a:solidFill>
              </a:rPr>
              <a:pPr algn="r" eaLnBrk="1" hangingPunct="1"/>
              <a:t>5</a:t>
            </a:fld>
            <a:endParaRPr lang="ru-RU" sz="1600">
              <a:solidFill>
                <a:schemeClr val="bg1"/>
              </a:solidFill>
            </a:endParaRPr>
          </a:p>
        </p:txBody>
      </p:sp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val="1601608634"/>
              </p:ext>
            </p:extLst>
          </p:nvPr>
        </p:nvGraphicFramePr>
        <p:xfrm>
          <a:off x="5786446" y="1214422"/>
          <a:ext cx="1913985" cy="461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599290858"/>
              </p:ext>
            </p:extLst>
          </p:nvPr>
        </p:nvGraphicFramePr>
        <p:xfrm>
          <a:off x="4500562" y="1772816"/>
          <a:ext cx="4429156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3596020863"/>
              </p:ext>
            </p:extLst>
          </p:nvPr>
        </p:nvGraphicFramePr>
        <p:xfrm>
          <a:off x="4500562" y="4929198"/>
          <a:ext cx="4429156" cy="15081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67544" y="1073058"/>
            <a:ext cx="82809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u="sng" kern="0" dirty="0">
                <a:solidFill>
                  <a:srgbClr val="333399"/>
                </a:solidFill>
                <a:latin typeface="Arial"/>
                <a:ea typeface="ＭＳ Ｐゴシック" charset="-128"/>
              </a:rPr>
              <a:t>Нарушение антимонопольных запретов:</a:t>
            </a:r>
          </a:p>
          <a:p>
            <a:pPr algn="just"/>
            <a:endParaRPr lang="ru-RU" dirty="0">
              <a:solidFill>
                <a:schemeClr val="accent2"/>
              </a:solidFill>
            </a:endParaRP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Статья 17. Антимонопольные требования к торгам, запросу котировок цен на товары, запросу предложений</a:t>
            </a:r>
          </a:p>
          <a:p>
            <a:pPr algn="just"/>
            <a:endParaRPr lang="ru-RU" dirty="0" smtClean="0">
              <a:solidFill>
                <a:srgbClr val="0070C0"/>
              </a:solidFill>
            </a:endParaRPr>
          </a:p>
          <a:p>
            <a:pPr algn="just"/>
            <a:r>
              <a:rPr lang="ru-RU" dirty="0"/>
              <a:t> </a:t>
            </a:r>
            <a:r>
              <a:rPr lang="ru-RU" dirty="0" smtClean="0">
                <a:solidFill>
                  <a:schemeClr val="accent2"/>
                </a:solidFill>
              </a:rPr>
              <a:t>Запрещаются </a:t>
            </a:r>
            <a:r>
              <a:rPr lang="ru-RU" dirty="0">
                <a:solidFill>
                  <a:schemeClr val="accent2"/>
                </a:solidFill>
              </a:rPr>
              <a:t>действия, которые приводят или могут привести к недопущению, ограничению или устранению конкуренции</a:t>
            </a:r>
          </a:p>
          <a:p>
            <a:pPr algn="just"/>
            <a:endParaRPr lang="ru-RU" dirty="0">
              <a:solidFill>
                <a:srgbClr val="0070C0"/>
              </a:solidFill>
            </a:endParaRPr>
          </a:p>
          <a:p>
            <a:pPr algn="just"/>
            <a:endParaRPr lang="ru-RU" dirty="0" smtClean="0">
              <a:solidFill>
                <a:srgbClr val="0070C0"/>
              </a:solidFill>
            </a:endParaRPr>
          </a:p>
          <a:p>
            <a:pPr algn="just"/>
            <a:endParaRPr lang="ru-RU" dirty="0">
              <a:solidFill>
                <a:srgbClr val="0070C0"/>
              </a:solidFill>
            </a:endParaRPr>
          </a:p>
          <a:p>
            <a:pPr algn="just"/>
            <a:endParaRPr lang="ru-RU" dirty="0" smtClean="0">
              <a:solidFill>
                <a:srgbClr val="0070C0"/>
              </a:solidFill>
            </a:endParaRPr>
          </a:p>
          <a:p>
            <a:pPr algn="just"/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40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685BAB65-37BE-493B-998E-562E794360AE}" type="slidenum">
              <a:rPr lang="ru-RU" sz="1600">
                <a:solidFill>
                  <a:schemeClr val="bg1"/>
                </a:solidFill>
              </a:rPr>
              <a:pPr algn="r" eaLnBrk="1" hangingPunct="1"/>
              <a:t>6</a:t>
            </a:fld>
            <a:endParaRPr lang="ru-RU" sz="1600">
              <a:solidFill>
                <a:schemeClr val="bg1"/>
              </a:solidFill>
            </a:endParaRPr>
          </a:p>
        </p:txBody>
      </p:sp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val="1601608634"/>
              </p:ext>
            </p:extLst>
          </p:nvPr>
        </p:nvGraphicFramePr>
        <p:xfrm>
          <a:off x="5786446" y="1214422"/>
          <a:ext cx="1913985" cy="461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599290858"/>
              </p:ext>
            </p:extLst>
          </p:nvPr>
        </p:nvGraphicFramePr>
        <p:xfrm>
          <a:off x="4500562" y="1772816"/>
          <a:ext cx="4429156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3596020863"/>
              </p:ext>
            </p:extLst>
          </p:nvPr>
        </p:nvGraphicFramePr>
        <p:xfrm>
          <a:off x="4500562" y="4929198"/>
          <a:ext cx="4429156" cy="15081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67544" y="1052736"/>
            <a:ext cx="828092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 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accent2"/>
                </a:solidFill>
              </a:rPr>
              <a:t>Особенности </a:t>
            </a:r>
            <a:r>
              <a:rPr lang="ru-RU" b="1" dirty="0">
                <a:solidFill>
                  <a:schemeClr val="accent2"/>
                </a:solidFill>
              </a:rPr>
              <a:t>порядка заключения договоров в отношении государственного и муниципального </a:t>
            </a:r>
            <a:r>
              <a:rPr lang="ru-RU" b="1" dirty="0" smtClean="0">
                <a:solidFill>
                  <a:schemeClr val="accent2"/>
                </a:solidFill>
              </a:rPr>
              <a:t>имущества</a:t>
            </a:r>
          </a:p>
          <a:p>
            <a:pPr algn="just"/>
            <a:endParaRPr lang="ru-RU" b="1" dirty="0" smtClean="0">
              <a:solidFill>
                <a:schemeClr val="accent2"/>
              </a:solidFill>
            </a:endParaRPr>
          </a:p>
          <a:p>
            <a:pPr algn="just"/>
            <a:r>
              <a:rPr lang="ru-RU" sz="2000" dirty="0" smtClean="0">
                <a:solidFill>
                  <a:schemeClr val="accent2"/>
                </a:solidFill>
              </a:rPr>
              <a:t>       Передача </a:t>
            </a:r>
            <a:r>
              <a:rPr lang="ru-RU" sz="2000" dirty="0">
                <a:solidFill>
                  <a:schemeClr val="accent2"/>
                </a:solidFill>
              </a:rPr>
              <a:t>прав владения и (или) пользования объектами теплоснабжения, централизованными системами горячего водоснабжения, холодного водоснабжения и (или) </a:t>
            </a:r>
            <a:r>
              <a:rPr lang="ru-RU" sz="2000" dirty="0" smtClean="0">
                <a:solidFill>
                  <a:schemeClr val="accent2"/>
                </a:solidFill>
              </a:rPr>
              <a:t>водоотведения, осуществляется </a:t>
            </a:r>
            <a:r>
              <a:rPr lang="ru-RU" sz="2000" b="1" dirty="0">
                <a:solidFill>
                  <a:schemeClr val="accent2"/>
                </a:solidFill>
              </a:rPr>
              <a:t>по договорам аренды</a:t>
            </a:r>
            <a:r>
              <a:rPr lang="ru-RU" sz="2000" dirty="0">
                <a:solidFill>
                  <a:schemeClr val="accent2"/>
                </a:solidFill>
              </a:rPr>
              <a:t> </a:t>
            </a:r>
            <a:r>
              <a:rPr lang="ru-RU" sz="2000" dirty="0" smtClean="0">
                <a:solidFill>
                  <a:schemeClr val="accent2"/>
                </a:solidFill>
              </a:rPr>
              <a:t>или </a:t>
            </a:r>
            <a:r>
              <a:rPr lang="ru-RU" sz="2000" b="1" dirty="0">
                <a:solidFill>
                  <a:schemeClr val="accent2"/>
                </a:solidFill>
              </a:rPr>
              <a:t>по концессионным </a:t>
            </a:r>
            <a:r>
              <a:rPr lang="ru-RU" sz="2000" b="1" dirty="0" smtClean="0">
                <a:solidFill>
                  <a:schemeClr val="accent2"/>
                </a:solidFill>
              </a:rPr>
              <a:t>соглашениям</a:t>
            </a:r>
            <a:r>
              <a:rPr lang="ru-RU" sz="2000" dirty="0" smtClean="0">
                <a:solidFill>
                  <a:schemeClr val="accent2"/>
                </a:solidFill>
              </a:rPr>
              <a:t>.</a:t>
            </a:r>
          </a:p>
          <a:p>
            <a:pPr algn="just"/>
            <a:r>
              <a:rPr lang="ru-RU" dirty="0" smtClean="0"/>
              <a:t>      </a:t>
            </a:r>
            <a:r>
              <a:rPr lang="ru-RU" sz="2000" b="1" dirty="0" smtClean="0">
                <a:solidFill>
                  <a:schemeClr val="accent2"/>
                </a:solidFill>
              </a:rPr>
              <a:t>Критерий </a:t>
            </a:r>
            <a:r>
              <a:rPr lang="ru-RU" sz="2000" b="1" dirty="0">
                <a:solidFill>
                  <a:schemeClr val="accent2"/>
                </a:solidFill>
              </a:rPr>
              <a:t>разграничения</a:t>
            </a:r>
            <a:r>
              <a:rPr lang="ru-RU" sz="2000" dirty="0">
                <a:solidFill>
                  <a:schemeClr val="accent2"/>
                </a:solidFill>
              </a:rPr>
              <a:t> - срок, определяемый как разница между датой ввода в эксплуатацию </a:t>
            </a:r>
            <a:r>
              <a:rPr lang="ru-RU" sz="2000" dirty="0" smtClean="0">
                <a:solidFill>
                  <a:schemeClr val="accent2"/>
                </a:solidFill>
              </a:rPr>
              <a:t>и </a:t>
            </a:r>
            <a:r>
              <a:rPr lang="ru-RU" sz="2000" dirty="0">
                <a:solidFill>
                  <a:schemeClr val="accent2"/>
                </a:solidFill>
              </a:rPr>
              <a:t>датой опубликования извещения о проведении конкурса, </a:t>
            </a:r>
            <a:r>
              <a:rPr lang="ru-RU" sz="2000" b="1" dirty="0">
                <a:solidFill>
                  <a:schemeClr val="accent2"/>
                </a:solidFill>
              </a:rPr>
              <a:t>превышает пять лет </a:t>
            </a:r>
            <a:r>
              <a:rPr lang="ru-RU" sz="2000" dirty="0">
                <a:solidFill>
                  <a:schemeClr val="accent2"/>
                </a:solidFill>
              </a:rPr>
              <a:t>либо дата ввода в эксплуатацию </a:t>
            </a:r>
            <a:r>
              <a:rPr lang="ru-RU" sz="2000" b="1" dirty="0" smtClean="0">
                <a:solidFill>
                  <a:schemeClr val="accent2"/>
                </a:solidFill>
              </a:rPr>
              <a:t>не </a:t>
            </a:r>
            <a:r>
              <a:rPr lang="ru-RU" sz="2000" b="1" dirty="0">
                <a:solidFill>
                  <a:schemeClr val="accent2"/>
                </a:solidFill>
              </a:rPr>
              <a:t>может быть </a:t>
            </a:r>
            <a:r>
              <a:rPr lang="ru-RU" sz="2000" b="1" dirty="0" smtClean="0">
                <a:solidFill>
                  <a:schemeClr val="accent2"/>
                </a:solidFill>
              </a:rPr>
              <a:t>определена.</a:t>
            </a:r>
          </a:p>
          <a:p>
            <a:pPr algn="just"/>
            <a:endParaRPr lang="ru-RU" b="1" i="1" u="sng" dirty="0">
              <a:solidFill>
                <a:schemeClr val="accent6"/>
              </a:solidFill>
            </a:endParaRPr>
          </a:p>
          <a:p>
            <a:pPr algn="just"/>
            <a:endParaRPr lang="ru-RU" dirty="0"/>
          </a:p>
          <a:p>
            <a:pPr algn="just"/>
            <a:endParaRPr lang="ru-RU" dirty="0" smtClean="0">
              <a:solidFill>
                <a:schemeClr val="accent6"/>
              </a:solidFill>
            </a:endParaRPr>
          </a:p>
          <a:p>
            <a:pPr algn="just"/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74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11"/>
          <p:cNvGrpSpPr>
            <a:grpSpLocks/>
          </p:cNvGrpSpPr>
          <p:nvPr/>
        </p:nvGrpSpPr>
        <p:grpSpPr bwMode="auto">
          <a:xfrm>
            <a:off x="2806700" y="2714625"/>
            <a:ext cx="4705350" cy="2362200"/>
            <a:chOff x="1676400" y="2743200"/>
            <a:chExt cx="4343400" cy="2362200"/>
          </a:xfrm>
        </p:grpSpPr>
        <p:pic>
          <p:nvPicPr>
            <p:cNvPr id="21510" name="Picture 5" descr="FAS-logo-color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28801" y="2743200"/>
              <a:ext cx="533399" cy="5826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1" name="Picture 6" descr="14098_427100966728_20531316728_5146316_6182604_n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828800" y="3581400"/>
              <a:ext cx="5334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2" name="Picture 7" descr="twitter_newbird_blue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676400" y="4267200"/>
              <a:ext cx="83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13" name="TextBox 8"/>
            <p:cNvSpPr txBox="1">
              <a:spLocks noChangeArrowheads="1"/>
            </p:cNvSpPr>
            <p:nvPr/>
          </p:nvSpPr>
          <p:spPr bwMode="auto">
            <a:xfrm>
              <a:off x="2536573" y="2819400"/>
              <a:ext cx="3330827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3000" dirty="0">
                  <a:solidFill>
                    <a:srgbClr val="333399"/>
                  </a:solidFill>
                </a:rPr>
                <a:t>www.fas.gov.ru</a:t>
              </a:r>
            </a:p>
          </p:txBody>
        </p:sp>
        <p:sp>
          <p:nvSpPr>
            <p:cNvPr id="21514" name="TextBox 9"/>
            <p:cNvSpPr txBox="1">
              <a:spLocks noChangeArrowheads="1"/>
            </p:cNvSpPr>
            <p:nvPr/>
          </p:nvSpPr>
          <p:spPr bwMode="auto">
            <a:xfrm>
              <a:off x="2536573" y="3591580"/>
              <a:ext cx="3330827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3000">
                  <a:solidFill>
                    <a:srgbClr val="333399"/>
                  </a:solidFill>
                </a:rPr>
                <a:t>FAS-book</a:t>
              </a:r>
            </a:p>
          </p:txBody>
        </p:sp>
        <p:sp>
          <p:nvSpPr>
            <p:cNvPr id="21515" name="TextBox 10"/>
            <p:cNvSpPr txBox="1">
              <a:spLocks noChangeArrowheads="1"/>
            </p:cNvSpPr>
            <p:nvPr/>
          </p:nvSpPr>
          <p:spPr bwMode="auto">
            <a:xfrm>
              <a:off x="2536573" y="4343400"/>
              <a:ext cx="3483227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3000">
                  <a:solidFill>
                    <a:srgbClr val="333399"/>
                  </a:solidFill>
                </a:rPr>
                <a:t>rus_fas</a:t>
              </a:r>
            </a:p>
          </p:txBody>
        </p:sp>
      </p:grp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155700" y="1447800"/>
            <a:ext cx="79581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4000" b="1">
                <a:solidFill>
                  <a:srgbClr val="333399"/>
                </a:solidFill>
              </a:rPr>
              <a:t>СПАСИБО ЗА ВНИМАНИЕ!</a:t>
            </a:r>
            <a:r>
              <a:rPr lang="en-US" sz="2000" b="1">
                <a:solidFill>
                  <a:srgbClr val="333399"/>
                </a:solidFill>
              </a:rPr>
              <a:t/>
            </a:r>
            <a:br>
              <a:rPr lang="en-US" sz="2000" b="1">
                <a:solidFill>
                  <a:srgbClr val="333399"/>
                </a:solidFill>
              </a:rPr>
            </a:br>
            <a:endParaRPr lang="ru-RU" sz="2000" b="1">
              <a:solidFill>
                <a:srgbClr val="333399"/>
              </a:solidFill>
            </a:endParaRPr>
          </a:p>
        </p:txBody>
      </p:sp>
      <p:pic>
        <p:nvPicPr>
          <p:cNvPr id="21508" name="Picture 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81313" y="507206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extBox 11"/>
          <p:cNvSpPr txBox="1">
            <a:spLocks noChangeArrowheads="1"/>
          </p:cNvSpPr>
          <p:nvPr/>
        </p:nvSpPr>
        <p:spPr bwMode="auto">
          <a:xfrm>
            <a:off x="3786188" y="5089525"/>
            <a:ext cx="252412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000">
                <a:solidFill>
                  <a:srgbClr val="333399"/>
                </a:solidFill>
              </a:rPr>
              <a:t>fasovka</a:t>
            </a:r>
            <a:endParaRPr lang="ru-RU" sz="3000">
              <a:solidFill>
                <a:srgbClr val="33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14463</TotalTime>
  <Words>183</Words>
  <Application>Microsoft Office PowerPoint</Application>
  <PresentationFormat>Экран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ＭＳ Ｐゴシック</vt:lpstr>
      <vt:lpstr>ＭＳ Ｐゴシック</vt:lpstr>
      <vt:lpstr>Arial</vt:lpstr>
      <vt:lpstr>Оформление по умолчанию</vt:lpstr>
      <vt:lpstr>Презентация PowerPoint</vt:lpstr>
      <vt:lpstr> Нарушение антимонопольных запретов: </vt:lpstr>
      <vt:lpstr>Изменения законодательства: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ФАС России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Нагайчук Е.Г.</dc:creator>
  <cp:lastModifiedBy>Беккер Татьяна Владимировна</cp:lastModifiedBy>
  <cp:revision>467</cp:revision>
  <cp:lastPrinted>2016-12-16T06:16:01Z</cp:lastPrinted>
  <dcterms:created xsi:type="dcterms:W3CDTF">2012-06-13T09:09:29Z</dcterms:created>
  <dcterms:modified xsi:type="dcterms:W3CDTF">2017-12-04T14:06:43Z</dcterms:modified>
</cp:coreProperties>
</file>