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3" r:id="rId3"/>
    <p:sldId id="344" r:id="rId4"/>
    <p:sldId id="345" r:id="rId5"/>
    <p:sldId id="357" r:id="rId6"/>
    <p:sldId id="358" r:id="rId7"/>
    <p:sldId id="360" r:id="rId8"/>
    <p:sldId id="346" r:id="rId9"/>
    <p:sldId id="349" r:id="rId10"/>
    <p:sldId id="361" r:id="rId11"/>
    <p:sldId id="355" r:id="rId12"/>
    <p:sldId id="311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76"/>
    <a:srgbClr val="A7D6E3"/>
    <a:srgbClr val="BFE2EB"/>
    <a:srgbClr val="FFFFFF"/>
    <a:srgbClr val="60B5CC"/>
    <a:srgbClr val="4BACC6"/>
    <a:srgbClr val="6DBCD1"/>
    <a:srgbClr val="595959"/>
    <a:srgbClr val="8DCADB"/>
    <a:srgbClr val="ACC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93276" autoAdjust="0"/>
  </p:normalViewPr>
  <p:slideViewPr>
    <p:cSldViewPr>
      <p:cViewPr varScale="1">
        <p:scale>
          <a:sx n="84" d="100"/>
          <a:sy n="84" d="100"/>
        </p:scale>
        <p:origin x="9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31BA-A5F5-4393-AA1D-AB135529CF61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1941-FCB7-4F11-A49F-910F43D70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1941-FCB7-4F11-A49F-910F43D70F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4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0375-29FF-469E-9214-3EB2A95F6331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2315-E41F-4851-9995-1F95E187B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C9CC-791A-427E-9773-7A6C0D355810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E5AA-4C29-4F2C-A652-2616E4999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6ACE-FFC5-4C40-AB5C-C7279132E4D9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853D-BDB5-46D5-8D0B-FDCBED759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8A19-2630-4A12-B848-026A6184D11D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18B5-F707-4674-B4AF-983FCAAF2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2E66-1517-447C-97D0-BA131DA9E4CF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B061-CCF9-4036-BFE8-31295CDAE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250C-E0B3-42B6-A3E9-FC5ADE6D76A9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2C47-477B-4364-930F-822A5188B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A75B-604E-4C7D-8D98-1E8F3C610D4E}" type="datetime1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EA53-50FE-4947-B93D-A3718EF4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E2-7646-44B2-B663-88258860DC9B}" type="datetime1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E15E-41C4-4FA5-BA3A-183AEF8F8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2267-8F77-4600-B33D-C94D9A1C221A}" type="datetime1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BBA6-8E13-4AD1-B5B5-2AD822B0E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54B1-2BF3-4C8A-963A-821E71CB5C5C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5C79-12CE-46EC-BF84-CB6C65463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0352-27F0-437F-BF42-88E5DBFD8022}" type="datetime1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1F01-85FA-4E17-AE10-BDBFD6E07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30C5F4-1E75-4576-9035-596866128A62}" type="datetime1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783AD9-85B9-4498-8BDF-B0A9A6346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9555" t="68632"/>
          <a:stretch/>
        </p:blipFill>
        <p:spPr bwMode="auto">
          <a:xfrm>
            <a:off x="4488056" y="3472433"/>
            <a:ext cx="3698240" cy="22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26789"/>
              </p:ext>
            </p:extLst>
          </p:nvPr>
        </p:nvGraphicFramePr>
        <p:xfrm>
          <a:off x="2411760" y="3881696"/>
          <a:ext cx="6486550" cy="3037692"/>
        </p:xfrm>
        <a:graphic>
          <a:graphicData uri="http://schemas.openxmlformats.org/drawingml/2006/table">
            <a:tbl>
              <a:tblPr/>
              <a:tblGrid>
                <a:gridCol w="3187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9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57892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ru-RU" sz="2800" b="1" u="none" kern="1200" baseline="0" dirty="0" smtClean="0">
                          <a:solidFill>
                            <a:srgbClr val="00687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Практика пресечения нарушений антимонопольного законодательства со стороны хозяйствующих субъектов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ru-RU" sz="2800" b="1" u="none" kern="1200" baseline="0" dirty="0" smtClean="0">
                          <a:solidFill>
                            <a:srgbClr val="00687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и органов власти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endParaRPr lang="ru-RU" sz="2000" b="1" u="none" kern="1200" baseline="0" dirty="0" smtClean="0">
                        <a:solidFill>
                          <a:srgbClr val="006876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ru-RU" sz="2000" b="1" u="none" kern="1200" baseline="0" dirty="0" smtClean="0">
                          <a:solidFill>
                            <a:srgbClr val="00687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Липецкое УФАС России, Беккер Т.В.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97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76"/>
                          </a:solidFill>
                          <a:effectLst/>
                          <a:latin typeface="+mn-lt"/>
                          <a:cs typeface="Arial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35856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73196" y="33134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-33701" y="-224536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23339" y="1052736"/>
            <a:ext cx="2155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Мониторинг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330991"/>
            <a:ext cx="655113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сегодняшний день в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результате ежедневного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мониторинга розничных цен на бензин и ДТ зафиксировано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снижение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цен: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Роснефть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АИ-92 на -0,9%, АИ-95 на -0,8%,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ДТл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-0,8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</a:p>
          <a:p>
            <a:pPr marL="0" indent="0" algn="just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Газпром: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АИ-92 на -1,1%, АИ-95 на -0,6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</a:p>
          <a:p>
            <a:pPr marL="0" indent="0" algn="just">
              <a:buFontTx/>
              <a:buNone/>
              <a:defRPr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Лукойл: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АИ-92 на -0,7%, АИ-95 на -0,7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8564" y="673532"/>
            <a:ext cx="5290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800" b="1" dirty="0" smtClean="0">
                <a:solidFill>
                  <a:srgbClr val="006876"/>
                </a:solidFill>
                <a:cs typeface="Arial" pitchFamily="34" charset="0"/>
              </a:rPr>
              <a:t>Розничные цены </a:t>
            </a: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 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73" y="4593423"/>
            <a:ext cx="3159013" cy="20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35856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706200" y="1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-33701" y="-224536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23339" y="1052736"/>
            <a:ext cx="2155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Мониторинг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980728"/>
            <a:ext cx="655113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endParaRPr lang="ru-RU" sz="2800" b="1" dirty="0" smtClean="0">
              <a:solidFill>
                <a:srgbClr val="006876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2800" b="1" dirty="0" smtClean="0">
                <a:solidFill>
                  <a:srgbClr val="006876"/>
                </a:solidFill>
              </a:rPr>
              <a:t>Доля торговых сетей в районах</a:t>
            </a:r>
          </a:p>
          <a:p>
            <a:pPr marL="0" indent="0">
              <a:buFontTx/>
              <a:buNone/>
              <a:defRPr/>
            </a:pP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Грязинского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района 25%,</a:t>
            </a:r>
          </a:p>
          <a:p>
            <a:pPr marL="0" indent="0">
              <a:buFontTx/>
              <a:buNone/>
              <a:defRPr/>
            </a:pP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Воловского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района 28,1% (в 2019 году – 25,7%), 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Данковского района 28,7% (в 2019 году – 26,3%), 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Добровского района 27,7%,</a:t>
            </a:r>
          </a:p>
          <a:p>
            <a:pPr marL="0" indent="0">
              <a:buFontTx/>
              <a:buNone/>
              <a:defRPr/>
            </a:pP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Долгоруковского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района 30,4% (в 2019 году – 28,9%), 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Елецкого района 26,9%,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Задонского района 31,7% (в 2019 году – 26,2%), 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Измалковского района 33,6% (в 2019 году – 28,5%), 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Краснинского района 30,8%,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Лебедянского района 28,5%,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Липецкого района 27,5%,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Тербунского района 35,2% (в 2019 году – 27,3%), </a:t>
            </a:r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Хлевенского района 34,9% (в 2019 году – 32,8%) </a:t>
            </a:r>
          </a:p>
          <a:p>
            <a:pPr marL="0" indent="0">
              <a:buFontTx/>
              <a:buNone/>
              <a:defRPr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6938" y="829550"/>
            <a:ext cx="5290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3200" b="1" dirty="0" smtClean="0">
                <a:solidFill>
                  <a:srgbClr val="006876"/>
                </a:solidFill>
                <a:cs typeface="Arial" pitchFamily="34" charset="0"/>
              </a:rPr>
              <a:t>Ритейл </a:t>
            </a:r>
            <a:endParaRPr lang="ru-RU" sz="2800" b="1" dirty="0">
              <a:solidFill>
                <a:srgbClr val="006876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57872" y="3258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640433" y="-1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36576" y="548680"/>
            <a:ext cx="3636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179513" y="1718387"/>
            <a:ext cx="8893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3600" b="1" dirty="0" smtClean="0">
                <a:solidFill>
                  <a:srgbClr val="006876"/>
                </a:solidFill>
                <a:latin typeface="+mn-lt"/>
                <a:cs typeface="Arial" pitchFamily="34" charset="0"/>
              </a:rPr>
              <a:t>Спасибо за внимание!</a:t>
            </a:r>
            <a:endParaRPr lang="ru-RU" sz="3600" b="1" dirty="0">
              <a:solidFill>
                <a:srgbClr val="00687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50" y="3804609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25" y="4490562"/>
            <a:ext cx="534900" cy="534900"/>
          </a:xfrm>
          <a:prstGeom prst="rect">
            <a:avLst/>
          </a:prstGeom>
        </p:spPr>
      </p:pic>
      <p:pic>
        <p:nvPicPr>
          <p:cNvPr id="18" name="Picture 2" descr="https://www.hse.ru/data/2017/05/22/1172267540/FAS-RF-vozbudila-delo-v-otnoshe%5B1%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6634"/>
            <a:ext cx="1539915" cy="153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88" y="2996952"/>
            <a:ext cx="5794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131840" y="3060918"/>
            <a:ext cx="36083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lipetsk.fas.gov.ru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115116" y="3804609"/>
            <a:ext cx="5417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vk.com/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Липецкое УФАС 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115116" y="4493189"/>
            <a:ext cx="57053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lipetskoe_ufas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7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452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75591" y="-1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2128" y="-226678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294618"/>
            <a:ext cx="2155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Федеральный закон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№166-ФЗ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5914" y="1196752"/>
            <a:ext cx="6551133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Изменение </a:t>
            </a:r>
            <a:r>
              <a:rPr lang="ru-RU" sz="2000" b="1" dirty="0" smtClean="0"/>
              <a:t>статьи </a:t>
            </a:r>
            <a:r>
              <a:rPr lang="ru-RU" sz="2000" b="1" dirty="0"/>
              <a:t>17.1 Федерального закона </a:t>
            </a:r>
            <a:r>
              <a:rPr lang="ru-RU" sz="2000" b="1" dirty="0" smtClean="0"/>
              <a:t>«О </a:t>
            </a:r>
            <a:r>
              <a:rPr lang="ru-RU" sz="2000" b="1" dirty="0"/>
              <a:t>защите </a:t>
            </a:r>
            <a:r>
              <a:rPr lang="ru-RU" sz="2000" b="1" dirty="0" smtClean="0"/>
              <a:t>конкуренции»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500" dirty="0" smtClean="0"/>
              <a:t>С 22.06.2021 организации культуры - аренда  без </a:t>
            </a:r>
            <a:r>
              <a:rPr lang="ru-RU" sz="1500" dirty="0"/>
              <a:t>проведения </a:t>
            </a:r>
            <a:r>
              <a:rPr lang="ru-RU" sz="1500" dirty="0" smtClean="0"/>
              <a:t>торгов</a:t>
            </a:r>
          </a:p>
          <a:p>
            <a:pPr marL="342900" indent="-342900">
              <a:buAutoNum type="arabicParenR"/>
            </a:pPr>
            <a:r>
              <a:rPr lang="ru-RU" sz="1500" dirty="0" smtClean="0"/>
              <a:t>с </a:t>
            </a:r>
            <a:r>
              <a:rPr lang="ru-RU" sz="1500" dirty="0"/>
              <a:t>организациями общественного питания </a:t>
            </a:r>
            <a:endParaRPr lang="ru-RU" sz="1500" dirty="0" smtClean="0"/>
          </a:p>
          <a:p>
            <a:pPr marL="342900" indent="-342900">
              <a:buAutoNum type="arabicParenR"/>
            </a:pPr>
            <a:r>
              <a:rPr lang="ru-RU" sz="1500" dirty="0" smtClean="0"/>
              <a:t>с лицами, </a:t>
            </a:r>
            <a:r>
              <a:rPr lang="ru-RU" sz="1500" dirty="0"/>
              <a:t>осуществляющими розничную торговлю сувенирной, издательской и аудиовизуальной продукцией</a:t>
            </a:r>
            <a:r>
              <a:rPr lang="ru-RU" sz="1500" dirty="0" smtClean="0"/>
              <a:t>,</a:t>
            </a:r>
            <a:endParaRPr lang="ru-RU" sz="1500" dirty="0"/>
          </a:p>
          <a:p>
            <a:endParaRPr lang="ru-RU" sz="1500" dirty="0" smtClean="0"/>
          </a:p>
          <a:p>
            <a:r>
              <a:rPr lang="ru-RU" sz="1500" dirty="0" smtClean="0"/>
              <a:t>имущества</a:t>
            </a:r>
            <a:r>
              <a:rPr lang="ru-RU" sz="1500" dirty="0"/>
              <a:t>, относящегося к сценическому оформлению спектакля </a:t>
            </a:r>
          </a:p>
          <a:p>
            <a:endParaRPr lang="ru-RU" sz="1500" dirty="0" smtClean="0"/>
          </a:p>
          <a:p>
            <a:r>
              <a:rPr lang="ru-RU" sz="1500" dirty="0" smtClean="0"/>
              <a:t>в </a:t>
            </a:r>
            <a:r>
              <a:rPr lang="ru-RU" sz="1500" dirty="0"/>
              <a:t>порядке, на условиях и в соответствии </a:t>
            </a:r>
            <a:r>
              <a:rPr lang="ru-RU" sz="1500" i="1" dirty="0"/>
              <a:t>с </a:t>
            </a:r>
            <a:r>
              <a:rPr lang="ru-RU" sz="1500" i="1" dirty="0" smtClean="0"/>
              <a:t>перечнем</a:t>
            </a:r>
            <a:r>
              <a:rPr lang="ru-RU" sz="1500" dirty="0" smtClean="0"/>
              <a:t>, </a:t>
            </a:r>
            <a:r>
              <a:rPr lang="ru-RU" sz="1500" dirty="0"/>
              <a:t>которые определяются </a:t>
            </a:r>
            <a:r>
              <a:rPr lang="ru-RU" sz="2000" dirty="0"/>
              <a:t>Правительством Российской Федерации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117" y="658794"/>
            <a:ext cx="529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Изменения законодательства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15984" y="1718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44256" y="-2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2128" y="-226678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294618"/>
            <a:ext cx="2155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Федеральный закон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№485-ФЗ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5914" y="1196752"/>
            <a:ext cx="6551133" cy="946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08.01.2020 введены запреты на создание и осуществление деятельности </a:t>
            </a: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актуализирован План реформирования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ликвидации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реорганизации по решению собственника до 01.01.2025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подлежат 2 ОГУП и 25 МУП,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осуществляющих деятельность на товарных рынках, находящихся в условиях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конкуренции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31.12.2021 окончание подготовительного этапа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затрат,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(выбор) способа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117" y="658794"/>
            <a:ext cx="529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Унитарные предприятия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452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44256" y="-2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2128" y="-226678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294618"/>
            <a:ext cx="2155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Федеральный закон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№485-ФЗ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5914" y="1196752"/>
            <a:ext cx="6551133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1100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u="sng" dirty="0">
                <a:solidFill>
                  <a:srgbClr val="008080"/>
                </a:solidFill>
                <a:latin typeface="Arial" panose="020B0604020202020204" pitchFamily="34" charset="0"/>
              </a:rPr>
              <a:t>Право</a:t>
            </a:r>
            <a:r>
              <a:rPr lang="ru-RU" b="1" dirty="0">
                <a:solidFill>
                  <a:srgbClr val="008080"/>
                </a:solidFill>
                <a:latin typeface="Arial" panose="020B0604020202020204" pitchFamily="34" charset="0"/>
              </a:rPr>
              <a:t> предварительного запроса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- получение предварительного заключения ФАС при создании унитарного предприятия (срок рассмотрения – 30 дней, действует – 1 год)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(ФАС дает оценку на соответствие создания предусмотренным исключениям)</a:t>
            </a:r>
          </a:p>
          <a:p>
            <a:pPr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8080"/>
                </a:solidFill>
                <a:latin typeface="Arial" panose="020B0604020202020204" pitchFamily="34" charset="0"/>
              </a:rPr>
              <a:t>Нарушение запретов – нарушение статьи 15 Закона о защите конкуренции:</a:t>
            </a:r>
          </a:p>
          <a:p>
            <a:pPr marL="7200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ru-RU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предупреждение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о принятии мер по реорганизации или ликвидации предприятия</a:t>
            </a:r>
          </a:p>
          <a:p>
            <a:pPr marL="10800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ru-RU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возбуждение дела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, выдача предписания</a:t>
            </a:r>
          </a:p>
          <a:p>
            <a:pPr marL="14400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обращение антимонопольного органа </a:t>
            </a:r>
            <a:r>
              <a:rPr lang="ru-RU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в суд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о ликвидации предприятия </a:t>
            </a: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в случае неисполнения предписания</a:t>
            </a:r>
            <a:endParaRPr lang="ru-RU" sz="600" u="sng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117" y="658794"/>
            <a:ext cx="52909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Механизм </a:t>
            </a:r>
            <a:r>
              <a:rPr lang="ru-RU" sz="2400" b="1" dirty="0">
                <a:solidFill>
                  <a:srgbClr val="006876"/>
                </a:solidFill>
                <a:cs typeface="Arial" pitchFamily="34" charset="0"/>
              </a:rPr>
              <a:t>антимонопольного </a:t>
            </a: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контроля</a:t>
            </a:r>
          </a:p>
          <a:p>
            <a:pPr algn="ctr">
              <a:spcBef>
                <a:spcPts val="1800"/>
              </a:spcBef>
              <a:defRPr/>
            </a:pP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  <a:p>
            <a:pPr algn="ctr">
              <a:spcBef>
                <a:spcPts val="1800"/>
              </a:spcBef>
              <a:defRPr/>
            </a:pP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35856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652120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0" y="404664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23339" y="1052736"/>
            <a:ext cx="2363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ru-RU" sz="2400" b="1" dirty="0" smtClean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СТАТЬЯ 11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980728"/>
            <a:ext cx="65511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6938" y="829550"/>
            <a:ext cx="568947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Картели </a:t>
            </a:r>
          </a:p>
          <a:p>
            <a:pPr algn="just">
              <a:spcBef>
                <a:spcPts val="1800"/>
              </a:spcBef>
              <a:defRPr/>
            </a:pPr>
            <a:r>
              <a:rPr lang="ru-RU" sz="2300" b="1" dirty="0" smtClean="0">
                <a:solidFill>
                  <a:srgbClr val="006876"/>
                </a:solidFill>
                <a:cs typeface="Arial" pitchFamily="34" charset="0"/>
              </a:rPr>
              <a:t>- Ремонт и обслуживание медицинской техники</a:t>
            </a:r>
          </a:p>
          <a:p>
            <a:pPr algn="just">
              <a:spcBef>
                <a:spcPts val="1800"/>
              </a:spcBef>
              <a:defRPr/>
            </a:pPr>
            <a:r>
              <a:rPr lang="ru-RU" sz="2300" b="1" dirty="0" smtClean="0">
                <a:solidFill>
                  <a:srgbClr val="006876"/>
                </a:solidFill>
                <a:cs typeface="Arial" pitchFamily="34" charset="0"/>
              </a:rPr>
              <a:t>- Поставка медицинского оборудования, изделий медицинского назначения </a:t>
            </a:r>
            <a:endParaRPr lang="ru-RU" sz="2300" b="1" dirty="0">
              <a:solidFill>
                <a:srgbClr val="006876"/>
              </a:solidFill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7032"/>
            <a:ext cx="561662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35856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652120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0" y="404664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23339" y="1052736"/>
            <a:ext cx="2363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ru-RU" sz="2400" b="1" dirty="0" smtClean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СТАТЬЯ 15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980728"/>
            <a:ext cx="65511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6938" y="829550"/>
            <a:ext cx="568947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Нарушения органов власти 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  <a:defRPr/>
            </a:pPr>
            <a:r>
              <a:rPr lang="ru-RU" sz="2300" b="1" dirty="0" smtClean="0">
                <a:solidFill>
                  <a:srgbClr val="006876"/>
                </a:solidFill>
                <a:cs typeface="Arial" pitchFamily="34" charset="0"/>
              </a:rPr>
              <a:t>ставки арендной платы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  <a:defRPr/>
            </a:pPr>
            <a:r>
              <a:rPr lang="ru-RU" sz="2300" b="1" dirty="0" smtClean="0">
                <a:solidFill>
                  <a:srgbClr val="006876"/>
                </a:solidFill>
                <a:cs typeface="Arial" pitchFamily="34" charset="0"/>
              </a:rPr>
              <a:t>размещение </a:t>
            </a:r>
            <a:r>
              <a:rPr lang="ru-RU" sz="2300" b="1" dirty="0">
                <a:solidFill>
                  <a:srgbClr val="006876"/>
                </a:solidFill>
                <a:cs typeface="Arial" pitchFamily="34" charset="0"/>
              </a:rPr>
              <a:t>нестационарных торговых объектов </a:t>
            </a:r>
            <a:endParaRPr lang="ru-RU" sz="2300" b="1" dirty="0" smtClean="0">
              <a:solidFill>
                <a:srgbClr val="006876"/>
              </a:solidFill>
              <a:cs typeface="Arial" pitchFamily="34" charset="0"/>
            </a:endParaRPr>
          </a:p>
          <a:p>
            <a:pPr marL="342900" indent="-342900" algn="just">
              <a:spcBef>
                <a:spcPts val="1800"/>
              </a:spcBef>
              <a:buFontTx/>
              <a:buChar char="-"/>
              <a:defRPr/>
            </a:pPr>
            <a:endParaRPr lang="ru-RU" sz="2300" b="1" dirty="0">
              <a:solidFill>
                <a:srgbClr val="006876"/>
              </a:solidFill>
              <a:cs typeface="Arial" pitchFamily="34" charset="0"/>
            </a:endParaRPr>
          </a:p>
          <a:p>
            <a:pPr marL="342900" indent="-342900" algn="just">
              <a:spcBef>
                <a:spcPts val="1800"/>
              </a:spcBef>
              <a:buFontTx/>
              <a:buChar char="-"/>
              <a:defRPr/>
            </a:pPr>
            <a:endParaRPr lang="ru-RU" sz="2300" b="1" dirty="0" smtClean="0">
              <a:solidFill>
                <a:srgbClr val="006876"/>
              </a:solidFill>
              <a:cs typeface="Arial" pitchFamily="34" charset="0"/>
            </a:endParaRPr>
          </a:p>
          <a:p>
            <a:pPr marL="342900" indent="-342900" algn="just">
              <a:spcBef>
                <a:spcPts val="1800"/>
              </a:spcBef>
              <a:buFontTx/>
              <a:buChar char="-"/>
              <a:defRPr/>
            </a:pPr>
            <a:endParaRPr lang="ru-RU" sz="2300" b="1" dirty="0" smtClean="0">
              <a:solidFill>
                <a:srgbClr val="006876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859587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861048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35856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652120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0" y="404664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23339" y="1052736"/>
            <a:ext cx="2363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ru-RU" sz="2400" b="1" dirty="0" smtClean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СТАТЬЯ 15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980728"/>
            <a:ext cx="65511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6938" y="829550"/>
            <a:ext cx="56894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defRPr/>
            </a:pP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Нарушения органов власти 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  <a:defRPr/>
            </a:pPr>
            <a:r>
              <a:rPr lang="ru-RU" sz="2300" b="1" dirty="0" smtClean="0">
                <a:solidFill>
                  <a:srgbClr val="006876"/>
                </a:solidFill>
                <a:cs typeface="Arial" pitchFamily="34" charset="0"/>
              </a:rPr>
              <a:t>рекламные </a:t>
            </a:r>
            <a:r>
              <a:rPr lang="ru-RU" sz="2300" b="1" dirty="0">
                <a:solidFill>
                  <a:srgbClr val="006876"/>
                </a:solidFill>
                <a:cs typeface="Arial" pitchFamily="34" charset="0"/>
              </a:rPr>
              <a:t>конструкции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  <a:defRPr/>
            </a:pPr>
            <a:r>
              <a:rPr lang="ru-RU" sz="2300" b="1" dirty="0" smtClean="0">
                <a:solidFill>
                  <a:srgbClr val="006876"/>
                </a:solidFill>
                <a:cs typeface="Arial" pitchFamily="34" charset="0"/>
              </a:rPr>
              <a:t>тест-полоски </a:t>
            </a:r>
            <a:r>
              <a:rPr lang="ru-RU" sz="2300" b="1" dirty="0">
                <a:solidFill>
                  <a:srgbClr val="006876"/>
                </a:solidFill>
                <a:cs typeface="Arial" pitchFamily="34" charset="0"/>
              </a:rPr>
              <a:t>к </a:t>
            </a:r>
            <a:r>
              <a:rPr lang="ru-RU" sz="2300" b="1" dirty="0" err="1">
                <a:solidFill>
                  <a:srgbClr val="006876"/>
                </a:solidFill>
                <a:cs typeface="Arial" pitchFamily="34" charset="0"/>
              </a:rPr>
              <a:t>глюкометрам</a:t>
            </a:r>
            <a:endParaRPr lang="ru-RU" sz="2300" b="1" dirty="0">
              <a:solidFill>
                <a:srgbClr val="006876"/>
              </a:solidFill>
              <a:cs typeface="Arial" pitchFamily="34" charset="0"/>
            </a:endParaRPr>
          </a:p>
          <a:p>
            <a:pPr marL="342900" indent="-342900" algn="just">
              <a:spcBef>
                <a:spcPts val="1800"/>
              </a:spcBef>
              <a:buFontTx/>
              <a:buChar char="-"/>
              <a:defRPr/>
            </a:pPr>
            <a:endParaRPr lang="ru-RU" sz="2300" b="1" dirty="0" smtClean="0">
              <a:solidFill>
                <a:srgbClr val="006876"/>
              </a:solidFill>
              <a:cs typeface="Arial" pitchFamily="34" charset="0"/>
            </a:endParaRPr>
          </a:p>
          <a:p>
            <a:pPr marL="342900" indent="-342900" algn="just">
              <a:spcBef>
                <a:spcPts val="1800"/>
              </a:spcBef>
              <a:buFontTx/>
              <a:buChar char="-"/>
              <a:defRPr/>
            </a:pPr>
            <a:endParaRPr lang="ru-RU" sz="2300" b="1" dirty="0" smtClean="0">
              <a:solidFill>
                <a:srgbClr val="006876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9" y="3861048"/>
            <a:ext cx="3631332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861048"/>
            <a:ext cx="3672408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35856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92297" y="1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-33701" y="-224536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23339" y="1052736"/>
            <a:ext cx="2155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Мониторинг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330991"/>
            <a:ext cx="6551133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розничном рынке реализации АИ-92 долю более 50%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занимает </a:t>
            </a:r>
          </a:p>
          <a:p>
            <a:pPr marL="0" indent="0" algn="just"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Липецкнефтепродукт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r>
              <a:rPr lang="ru-RU" b="1" dirty="0"/>
              <a:t> </a:t>
            </a:r>
            <a:r>
              <a:rPr lang="ru-RU" sz="2000" b="1" dirty="0"/>
              <a:t>57,1%</a:t>
            </a:r>
            <a:r>
              <a:rPr lang="ru-RU" sz="2000" dirty="0"/>
              <a:t> </a:t>
            </a:r>
            <a:r>
              <a:rPr lang="ru-RU" dirty="0"/>
              <a:t>(в 2019 году – 52,8%).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розничном рынке реализации АИ-95 установлено коллективное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доминирование:</a:t>
            </a: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АО «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Липецкнефтепродукт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– 46,2%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«Лукойл-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Югнефтепродукт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– 32,2%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«Шелл Нефть» – 8,4%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«ГНП сеть» – 9,2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8564" y="673532"/>
            <a:ext cx="5290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800" b="1" dirty="0" smtClean="0">
                <a:solidFill>
                  <a:srgbClr val="006876"/>
                </a:solidFill>
                <a:cs typeface="Arial" pitchFamily="34" charset="0"/>
              </a:rPr>
              <a:t>АИ-92, АИ-95</a:t>
            </a: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 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09120"/>
            <a:ext cx="3159013" cy="20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35856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92297" y="1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5425" y="216634"/>
            <a:ext cx="68042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1600" b="1" dirty="0" smtClean="0">
                <a:solidFill>
                  <a:srgbClr val="006876"/>
                </a:solidFill>
                <a:cs typeface="Arial" pitchFamily="34" charset="0"/>
              </a:rPr>
              <a:t>Липецкое УФАС России</a:t>
            </a:r>
            <a:endParaRPr lang="ru-RU" sz="1600" b="1" dirty="0">
              <a:solidFill>
                <a:srgbClr val="006876"/>
              </a:solidFill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ru-RU" sz="700" b="1" dirty="0">
              <a:solidFill>
                <a:srgbClr val="00687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48680"/>
            <a:ext cx="3240000" cy="0"/>
          </a:xfrm>
          <a:prstGeom prst="rect">
            <a:avLst/>
          </a:prstGeom>
          <a:solidFill>
            <a:srgbClr val="006876"/>
          </a:solidFill>
          <a:ln>
            <a:solidFill>
              <a:srgbClr val="006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872" y="5949280"/>
            <a:ext cx="380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4463" l="9970" r="8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4"/>
          <a:stretch/>
        </p:blipFill>
        <p:spPr>
          <a:xfrm>
            <a:off x="-33701" y="-224536"/>
            <a:ext cx="2655262" cy="3384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23339" y="1052736"/>
            <a:ext cx="2155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Мониторинг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02315-E41F-4851-9995-1F95E187BA1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330991"/>
            <a:ext cx="655113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розничном рынке реализации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АИ-98 долю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более 50% занимает </a:t>
            </a:r>
          </a:p>
          <a:p>
            <a:pPr marL="0" indent="0" algn="just">
              <a:buFontTx/>
              <a:buNone/>
              <a:defRPr/>
            </a:pPr>
            <a:r>
              <a:rPr lang="ru-RU" sz="2000" b="1" dirty="0"/>
              <a:t>ООО «</a:t>
            </a:r>
            <a:r>
              <a:rPr lang="ru-RU" sz="2000" b="1" dirty="0" err="1"/>
              <a:t>Газонефтепродукт</a:t>
            </a:r>
            <a:r>
              <a:rPr lang="ru-RU" sz="2000" b="1" dirty="0"/>
              <a:t> </a:t>
            </a:r>
            <a:r>
              <a:rPr lang="ru-RU" sz="2000" b="1" dirty="0" smtClean="0"/>
              <a:t>сеть» </a:t>
            </a:r>
            <a:r>
              <a:rPr lang="ru-RU" sz="2000" dirty="0" smtClean="0"/>
              <a:t>с </a:t>
            </a:r>
            <a:r>
              <a:rPr lang="ru-RU" sz="2000" dirty="0"/>
              <a:t>долей </a:t>
            </a:r>
            <a:r>
              <a:rPr lang="ru-RU" sz="2000" b="1" dirty="0"/>
              <a:t>92,9</a:t>
            </a:r>
            <a:r>
              <a:rPr lang="ru-RU" sz="2000" b="1" dirty="0" smtClean="0"/>
              <a:t>%</a:t>
            </a: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 2019 было установлено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коллективное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доминирование: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ООО «Шелл Нефть» - 44,4%</a:t>
            </a:r>
          </a:p>
          <a:p>
            <a:pPr marL="0" indent="0" algn="just">
              <a:buFontTx/>
              <a:buNone/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ООО «ГЭС розница» - 30,9%</a:t>
            </a:r>
          </a:p>
          <a:p>
            <a:pPr marL="0" indent="0" algn="just">
              <a:buFontTx/>
              <a:buNone/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АО «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Липецкнефтепродукт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- 24,7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</a:p>
          <a:p>
            <a:pPr marL="0" indent="0" algn="just">
              <a:buFontTx/>
              <a:buNone/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розничном рынке реализации дизельного топлива установлено доминирование </a:t>
            </a: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Липецкнефтепродукт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  <a:p>
            <a:pPr marL="0" indent="0" algn="just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долей более 50% -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59,5%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(в 2019 - 61,3%)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8564" y="673532"/>
            <a:ext cx="5290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800" b="1" dirty="0" smtClean="0">
                <a:solidFill>
                  <a:srgbClr val="006876"/>
                </a:solidFill>
                <a:cs typeface="Arial" pitchFamily="34" charset="0"/>
              </a:rPr>
              <a:t>АИ-98, ДТ</a:t>
            </a:r>
            <a:r>
              <a:rPr lang="ru-RU" sz="2400" b="1" dirty="0" smtClean="0">
                <a:solidFill>
                  <a:srgbClr val="006876"/>
                </a:solidFill>
                <a:cs typeface="Arial" pitchFamily="34" charset="0"/>
              </a:rPr>
              <a:t> </a:t>
            </a:r>
            <a:endParaRPr lang="ru-RU" sz="2400" b="1" dirty="0">
              <a:solidFill>
                <a:srgbClr val="006876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73" y="4593423"/>
            <a:ext cx="3159013" cy="20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9377</TotalTime>
  <Words>637</Words>
  <Application>Microsoft Office PowerPoint</Application>
  <PresentationFormat>Экран (4:3)</PresentationFormat>
  <Paragraphs>194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полезная инициатива</dc:title>
  <dc:creator>Мария Плотникова</dc:creator>
  <cp:lastModifiedBy>Беккер Татьяна Владимировна</cp:lastModifiedBy>
  <cp:revision>365</cp:revision>
  <cp:lastPrinted>2021-09-07T14:45:13Z</cp:lastPrinted>
  <dcterms:created xsi:type="dcterms:W3CDTF">2010-03-12T07:59:35Z</dcterms:created>
  <dcterms:modified xsi:type="dcterms:W3CDTF">2021-09-08T06:37:20Z</dcterms:modified>
</cp:coreProperties>
</file>