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3" r:id="rId3"/>
    <p:sldId id="344" r:id="rId4"/>
    <p:sldId id="360" r:id="rId5"/>
    <p:sldId id="364" r:id="rId6"/>
    <p:sldId id="365" r:id="rId7"/>
    <p:sldId id="31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6876"/>
    <a:srgbClr val="A7D6E3"/>
    <a:srgbClr val="BFE2EB"/>
    <a:srgbClr val="FFFFFF"/>
    <a:srgbClr val="60B5CC"/>
    <a:srgbClr val="4BACC6"/>
    <a:srgbClr val="6DBCD1"/>
    <a:srgbClr val="8DCADB"/>
    <a:srgbClr val="AC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7227" autoAdjust="0"/>
  </p:normalViewPr>
  <p:slideViewPr>
    <p:cSldViewPr>
      <p:cViewPr varScale="1">
        <p:scale>
          <a:sx n="52" d="100"/>
          <a:sy n="52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831BA-A5F5-4393-AA1D-AB135529CF61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F1941-FCB7-4F11-A49F-910F43D70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4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F1941-FCB7-4F11-A49F-910F43D70F5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4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0375-29FF-469E-9214-3EB2A95F6331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2315-E41F-4851-9995-1F95E187B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C9CC-791A-427E-9773-7A6C0D355810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E5AA-4C29-4F2C-A652-2616E4999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6ACE-FFC5-4C40-AB5C-C7279132E4D9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853D-BDB5-46D5-8D0B-FDCBED759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8A19-2630-4A12-B848-026A6184D11D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18B5-F707-4674-B4AF-983FCAAF2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2E66-1517-447C-97D0-BA131DA9E4CF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B061-CCF9-4036-BFE8-31295CDAE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250C-E0B3-42B6-A3E9-FC5ADE6D76A9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2C47-477B-4364-930F-822A5188B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7A75B-604E-4C7D-8D98-1E8F3C610D4E}" type="datetime1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EA53-50FE-4947-B93D-A3718EF49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E2-7646-44B2-B663-88258860DC9B}" type="datetime1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E15E-41C4-4FA5-BA3A-183AEF8F8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2267-8F77-4600-B33D-C94D9A1C221A}" type="datetime1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BBA6-8E13-4AD1-B5B5-2AD822B0E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854B1-2BF3-4C8A-963A-821E71CB5C5C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65C79-12CE-46EC-BF84-CB6C65463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90352-27F0-437F-BF42-88E5DBFD8022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1F01-85FA-4E17-AE10-BDBFD6E07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0C5F4-1E75-4576-9035-596866128A62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783AD9-85B9-4498-8BDF-B0A9A6346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69C13B30C64EF937EADCF62C78DC7AD486200B889528D12E1674BB6DB5DA35A43CC1C9751E00D8C47CE5F04D620B4A7CDE37218C7B8R95E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9555" t="68632"/>
          <a:stretch/>
        </p:blipFill>
        <p:spPr bwMode="auto">
          <a:xfrm>
            <a:off x="4488056" y="3472433"/>
            <a:ext cx="3698240" cy="227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359550"/>
              </p:ext>
            </p:extLst>
          </p:nvPr>
        </p:nvGraphicFramePr>
        <p:xfrm>
          <a:off x="2178598" y="3119658"/>
          <a:ext cx="6486550" cy="3586332"/>
        </p:xfrm>
        <a:graphic>
          <a:graphicData uri="http://schemas.openxmlformats.org/drawingml/2006/table">
            <a:tbl>
              <a:tblPr/>
              <a:tblGrid>
                <a:gridCol w="3187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9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789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defRPr/>
                      </a:pPr>
                      <a:endParaRPr lang="ru-RU" sz="2400" b="1" u="none" kern="1200" baseline="0" dirty="0" smtClean="0">
                        <a:solidFill>
                          <a:srgbClr val="006876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2800" b="1" u="sng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ПРАВОПРИМЕНИТЕЛЬНАЯ ПРАКТИКА  ЗАКОНОДАТЕЛЬСТВА О КОНТРАКТНОЙ СИСТЕМЕ. АКТУАЛЬНЫЕ ИЗМЕНЕНИЯ.</a:t>
                      </a:r>
                      <a:endParaRPr lang="ru-RU" sz="28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defRPr/>
                      </a:pPr>
                      <a:endParaRPr lang="ru-RU" sz="2000" b="1" u="none" kern="1200" baseline="0" dirty="0" smtClean="0">
                        <a:solidFill>
                          <a:srgbClr val="006876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defRPr/>
                      </a:pPr>
                      <a:endParaRPr lang="ru-RU" sz="2000" b="1" u="none" kern="1200" baseline="0" dirty="0" smtClean="0">
                        <a:solidFill>
                          <a:srgbClr val="006876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defRPr/>
                      </a:pPr>
                      <a:r>
                        <a:rPr lang="ru-RU" sz="2000" b="1" u="none" kern="1200" baseline="0" dirty="0" smtClean="0">
                          <a:solidFill>
                            <a:srgbClr val="00687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начальник отдела контроля закупок и торгов Липецкого УФАС России  Ролдугина Т.Н.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7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87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876"/>
                          </a:solidFill>
                          <a:effectLst/>
                          <a:latin typeface="+mn-lt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575591" y="-1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30572"/>
            <a:ext cx="8219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Важнейшее нововведение в области контроля </a:t>
            </a:r>
            <a:r>
              <a:rPr lang="ru-RU" altLang="ru-RU" sz="2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закупок – переход на </a:t>
            </a:r>
            <a:r>
              <a:rPr lang="ru-RU" altLang="ru-RU" sz="2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электронное обжалование с 01.01.2022</a:t>
            </a:r>
          </a:p>
          <a:p>
            <a:endParaRPr lang="ru-RU" dirty="0" smtClean="0"/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0292" y="2332343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автоматизированное заполнение информации, необходимой для подачи жалобы, а также система ее автоматической проверки, минимизирует риск возврата жалобы по формальному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основанию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участник закупки и заказчик получает информацию обо всех этапах рассмотрения жалобы в своих личных кабинетах</a:t>
            </a: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введение механизма «универсальной» </a:t>
            </a:r>
            <a:r>
              <a:rPr lang="ru-RU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предквалификации</a:t>
            </a:r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существенно снизило </a:t>
            </a:r>
            <a:r>
              <a:rPr lang="ru-RU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поступающих жалоб</a:t>
            </a: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91074" y="26117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91074" y="35554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54427" y="43876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0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544256" y="-2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294618"/>
            <a:ext cx="21559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КоАП РФ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92027"/>
              </p:ext>
            </p:extLst>
          </p:nvPr>
        </p:nvGraphicFramePr>
        <p:xfrm>
          <a:off x="611560" y="994953"/>
          <a:ext cx="8075240" cy="4954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2639"/>
                <a:gridCol w="1327359"/>
                <a:gridCol w="1455242"/>
              </a:tblGrid>
              <a:tr h="785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месяцев 2022 года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Поступило жалоб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Возвращено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Отозвано заявителями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Признано необоснованными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5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необоснованные жалобы, при рассмотрении которых установлены  нарушения: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5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Признано обоснованными (в том числе частично обоснованными)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Выдано предписаний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0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Выявлено нарушений (всего)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21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544256" y="-2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294618"/>
            <a:ext cx="21559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286-ФЗ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59340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НОВОЕ ОСНОВАНИЕ ДЛЯ ВКЛЮЧЕНИЯ СВЕДЕНИЙ В РЕЕСТР НЕДОБРОСОВЕСТНЫХ ПОСТАВЩИКОВ (ПОДРЯДЧИКОВ, ИСПОЛНИТЕЛЕЙ) </a:t>
            </a:r>
          </a:p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Заказчик </a:t>
            </a:r>
            <a:r>
              <a:rPr lang="ru-RU" dirty="0">
                <a:latin typeface="Times New Roman" panose="02020603050405020304" pitchFamily="18" charset="0"/>
              </a:rPr>
              <a:t>не позднее двух рабочих дней, следующих за днем вступления в силу решения поставщика об одностороннем отказе от исполнения контракта, направляет в соответствии с порядком, предусмотренным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пунктом 1 части 10 статьи 104 настоящего Федерального закона, обращение о включении информации о поставщике (подрядчике, исполнителе) в реестр недобросовестных поставщиков (подрядчиков, исполнителей).</a:t>
            </a:r>
          </a:p>
        </p:txBody>
      </p:sp>
    </p:spTree>
    <p:extLst>
      <p:ext uri="{BB962C8B-B14F-4D97-AF65-F5344CB8AC3E}">
        <p14:creationId xmlns:p14="http://schemas.microsoft.com/office/powerpoint/2010/main" val="17633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489882" y="-136522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294618"/>
            <a:ext cx="21559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286-ФЗ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01801"/>
              </p:ext>
            </p:extLst>
          </p:nvPr>
        </p:nvGraphicFramePr>
        <p:xfrm>
          <a:off x="1331640" y="1660365"/>
          <a:ext cx="6768751" cy="1912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7076"/>
                <a:gridCol w="1088048"/>
                <a:gridCol w="1333627"/>
              </a:tblGrid>
              <a:tr h="66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2021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 месяцев 2022 года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Обращений рассмотрено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Включено в реестр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Отказано в включении в реестр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24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544256" y="-2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1124744"/>
            <a:ext cx="8280920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Типичные нарушения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86-ФЗ 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оценки заявок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Некорректным образом установлены дополнительные требования к участникам закупки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Ненадлежащим образом установлены требования к участникам закупки </a:t>
            </a:r>
          </a:p>
          <a:p>
            <a:pPr algn="ctr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3247" b="5263"/>
          <a:stretch/>
        </p:blipFill>
        <p:spPr bwMode="auto">
          <a:xfrm>
            <a:off x="73336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090" t="27970" r="5039" b="4260"/>
          <a:stretch/>
        </p:blipFill>
        <p:spPr bwMode="auto">
          <a:xfrm>
            <a:off x="5640433" y="-1"/>
            <a:ext cx="35638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335425" y="216634"/>
            <a:ext cx="68042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800"/>
              </a:spcBef>
              <a:defRPr/>
            </a:pPr>
            <a:r>
              <a:rPr lang="ru-RU" sz="1600" b="1" dirty="0" smtClean="0">
                <a:solidFill>
                  <a:srgbClr val="006876"/>
                </a:solidFill>
                <a:cs typeface="Arial" pitchFamily="34" charset="0"/>
              </a:rPr>
              <a:t>Липецкое УФАС России</a:t>
            </a:r>
            <a:endParaRPr lang="ru-RU" sz="1600" b="1" dirty="0">
              <a:solidFill>
                <a:srgbClr val="006876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700" b="1" dirty="0">
              <a:solidFill>
                <a:srgbClr val="00687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548680"/>
            <a:ext cx="3240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36576" y="548680"/>
            <a:ext cx="3636000" cy="0"/>
          </a:xfrm>
          <a:prstGeom prst="rect">
            <a:avLst/>
          </a:prstGeom>
          <a:solidFill>
            <a:srgbClr val="006876"/>
          </a:solidFill>
          <a:ln>
            <a:solidFill>
              <a:srgbClr val="0068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179513" y="1718387"/>
            <a:ext cx="8893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ru-RU" sz="3600" b="1" dirty="0" smtClean="0">
                <a:solidFill>
                  <a:srgbClr val="006876"/>
                </a:solidFill>
                <a:latin typeface="+mn-lt"/>
                <a:cs typeface="Arial" pitchFamily="34" charset="0"/>
              </a:rPr>
              <a:t>Спасибо за внимание!</a:t>
            </a:r>
            <a:endParaRPr lang="ru-RU" sz="3600" b="1" dirty="0">
              <a:solidFill>
                <a:srgbClr val="006876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72" y="5949280"/>
            <a:ext cx="3803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2315-E41F-4851-9995-1F95E187BA1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750" y="3804609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 descr="https://www.hse.ru/data/2017/05/22/1172267540/FAS-RF-vozbudila-delo-v-otnoshe%5B1%5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6634"/>
            <a:ext cx="1539915" cy="153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888" y="2996952"/>
            <a:ext cx="5794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131840" y="3060918"/>
            <a:ext cx="36083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lipetsk.fas.gov.ru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3115116" y="3804609"/>
            <a:ext cx="54173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vk.com/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Липецкое УФАС 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7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9850</TotalTime>
  <Words>280</Words>
  <Application>Microsoft Office PowerPoint</Application>
  <PresentationFormat>Экран (4:3)</PresentationFormat>
  <Paragraphs>99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полезная инициатива</dc:title>
  <dc:creator>Мария Плотникова</dc:creator>
  <cp:lastModifiedBy>Черниченков Дмитрий Алексеевич</cp:lastModifiedBy>
  <cp:revision>359</cp:revision>
  <dcterms:created xsi:type="dcterms:W3CDTF">2010-03-12T07:59:35Z</dcterms:created>
  <dcterms:modified xsi:type="dcterms:W3CDTF">2022-11-16T06:58:47Z</dcterms:modified>
</cp:coreProperties>
</file>