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09" r:id="rId3"/>
    <p:sldId id="343" r:id="rId4"/>
    <p:sldId id="344" r:id="rId5"/>
    <p:sldId id="360" r:id="rId6"/>
    <p:sldId id="361" r:id="rId7"/>
    <p:sldId id="362" r:id="rId8"/>
    <p:sldId id="346" r:id="rId9"/>
    <p:sldId id="349" r:id="rId10"/>
    <p:sldId id="363" r:id="rId11"/>
    <p:sldId id="355" r:id="rId12"/>
    <p:sldId id="31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76"/>
    <a:srgbClr val="A7D6E3"/>
    <a:srgbClr val="BFE2EB"/>
    <a:srgbClr val="FFFFFF"/>
    <a:srgbClr val="60B5CC"/>
    <a:srgbClr val="4BACC6"/>
    <a:srgbClr val="6DBCD1"/>
    <a:srgbClr val="595959"/>
    <a:srgbClr val="8DCADB"/>
    <a:srgbClr val="ACC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1" autoAdjust="0"/>
    <p:restoredTop sz="93276" autoAdjust="0"/>
  </p:normalViewPr>
  <p:slideViewPr>
    <p:cSldViewPr>
      <p:cViewPr varScale="1">
        <p:scale>
          <a:sx n="56" d="100"/>
          <a:sy n="56" d="100"/>
        </p:scale>
        <p:origin x="6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831BA-A5F5-4393-AA1D-AB135529CF61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F1941-FCB7-4F11-A49F-910F43D70F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1941-FCB7-4F11-A49F-910F43D70F5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34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C0375-29FF-469E-9214-3EB2A95F6331}" type="datetime1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02315-E41F-4851-9995-1F95E187B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2C9CC-791A-427E-9773-7A6C0D355810}" type="datetime1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E5AA-4C29-4F2C-A652-2616E4999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A6ACE-FFC5-4C40-AB5C-C7279132E4D9}" type="datetime1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4853D-BDB5-46D5-8D0B-FDCBED759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E8A19-2630-4A12-B848-026A6184D11D}" type="datetime1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D18B5-F707-4674-B4AF-983FCAAF2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2E66-1517-447C-97D0-BA131DA9E4CF}" type="datetime1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B061-CCF9-4036-BFE8-31295CDAE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3250C-E0B3-42B6-A3E9-FC5ADE6D76A9}" type="datetime1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62C47-477B-4364-930F-822A5188B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7A75B-604E-4C7D-8D98-1E8F3C610D4E}" type="datetime1">
              <a:rPr lang="ru-RU" smtClean="0"/>
              <a:t>16.11.2022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9EA53-50FE-4947-B93D-A3718EF49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E2-7646-44B2-B663-88258860DC9B}" type="datetime1">
              <a:rPr lang="ru-RU" smtClean="0"/>
              <a:t>16.11.2022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5E15E-41C4-4FA5-BA3A-183AEF8F8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82267-8F77-4600-B33D-C94D9A1C221A}" type="datetime1">
              <a:rPr lang="ru-RU" smtClean="0"/>
              <a:t>16.11.2022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CBBA6-8E13-4AD1-B5B5-2AD822B0E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854B1-2BF3-4C8A-963A-821E71CB5C5C}" type="datetime1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65C79-12CE-46EC-BF84-CB6C65463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90352-27F0-437F-BF42-88E5DBFD8022}" type="datetime1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01F01-85FA-4E17-AE10-BDBFD6E07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30C5F4-1E75-4576-9035-596866128A62}" type="datetime1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783AD9-85B9-4498-8BDF-B0A9A6346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B8EC84F4F2CEE4490A1CB360AD4D8B015F77F7768E7E3F328959C94F3E088243C1C9F51D6DA1FD74842348DD95075FEDDAC8BD499A77E50F53wBG" TargetMode="External"/><Relationship Id="rId3" Type="http://schemas.openxmlformats.org/officeDocument/2006/relationships/image" Target="../media/image3.png"/><Relationship Id="rId7" Type="http://schemas.openxmlformats.org/officeDocument/2006/relationships/hyperlink" Target="consultantplus://offline/ref=B8EC84F4F2CEE4490A1CB360AD4D8B01587FF77A817C3F328959C94F3E088243C1C9F51D6DA1FB76802348DD95075FEDDAC8BD499A77E50F53wB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consultantplus://offline/ref=B8EC84F4F2CEE4490A1CB360AD4D8B015F77F7768E7E3F328959C94F3E088243C1C9F51D6DA1FB73862348DD95075FEDDAC8BD499A77E50F53wBG" TargetMode="External"/><Relationship Id="rId5" Type="http://schemas.openxmlformats.org/officeDocument/2006/relationships/hyperlink" Target="consultantplus://offline/ref=B8EC84F4F2CEE4490A1CB360AD4D8B015E7DFA788B7462388100C54D3907DD54C680F91C6DA1FF708A7C4DC8845F50EDC6D6B9538675E750wFG" TargetMode="External"/><Relationship Id="rId10" Type="http://schemas.openxmlformats.org/officeDocument/2006/relationships/hyperlink" Target="consultantplus://offline/ref=B8EC84F4F2CEE4490A1CB360AD4D8B01587FF67F80793F328959C94F3E088243C1C9F51F6EA9F97CD57958D9DC5050F1D8D2A34F84775Ew7G" TargetMode="External"/><Relationship Id="rId4" Type="http://schemas.microsoft.com/office/2007/relationships/hdphoto" Target="../media/hdphoto1.wdp"/><Relationship Id="rId9" Type="http://schemas.openxmlformats.org/officeDocument/2006/relationships/hyperlink" Target="consultantplus://offline/ref=B8EC84F4F2CEE4490A1CB360AD4D8B015F77F7768E7E3F328959C94F3E088243C1C9F51D6DA1FB7E832348DD95075FEDDAC8BD499A77E50F53wB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consultantplus://offline/ref=B8EC84F4F2CEE4490A1CB360AD4D8B015F77F7788D783F328959C94F3E088243C1C9F51D6DA1FA72802348DD95075FEDDAC8BD499A77E50F53wB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consultantplus://offline/ref=B8EC84F4F2CEE4490A1CB360AD4D8B015F77F7788D783F328959C94F3E088243C1C9F5196AAAAF26C57D118ED34C52EBC6D4BD4F58w6G" TargetMode="External"/><Relationship Id="rId5" Type="http://schemas.openxmlformats.org/officeDocument/2006/relationships/hyperlink" Target="consultantplus://offline/ref=B8EC84F4F2CEE4490A1CB360AD4D8B01587FF77A817C3F328959C94F3E088243C1C9F51D6DA1FB76872348DD95075FEDDAC8BD499A77E50F53wBG" TargetMode="Externa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consultantplus://offline/ref=0DBF7E7F4A8B2E7D8AA19454F12BAC6B7D2008BEC60EA4AECB4AB5C47A8C69EB2A2647E5BE9FB6E00D7678BB3C057196D69C5CDE8F6CFF0AM" TargetMode="External"/><Relationship Id="rId5" Type="http://schemas.openxmlformats.org/officeDocument/2006/relationships/hyperlink" Target="consultantplus://offline/ref=0DBF7E7F4A8B2E7D8AA19454F12BAC6B7D2008BEC60EA4AECB4AB5C47A8C69EB2A2647E5BE9EB2E00D7678BB3C057196D69C5CDE8F6CFF0AM" TargetMode="Externa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59555" t="68632"/>
          <a:stretch/>
        </p:blipFill>
        <p:spPr bwMode="auto">
          <a:xfrm>
            <a:off x="4488056" y="3472433"/>
            <a:ext cx="3698240" cy="227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720936"/>
              </p:ext>
            </p:extLst>
          </p:nvPr>
        </p:nvGraphicFramePr>
        <p:xfrm>
          <a:off x="2411760" y="3881696"/>
          <a:ext cx="6486550" cy="2787664"/>
        </p:xfrm>
        <a:graphic>
          <a:graphicData uri="http://schemas.openxmlformats.org/drawingml/2006/table">
            <a:tbl>
              <a:tblPr/>
              <a:tblGrid>
                <a:gridCol w="31873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991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57892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endParaRPr lang="ru-RU" sz="2400" b="1" u="none" kern="1200" baseline="0" dirty="0" smtClean="0">
                        <a:solidFill>
                          <a:srgbClr val="006876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ru-RU" sz="2400" b="1" u="none" kern="1200" baseline="0" dirty="0" smtClean="0">
                          <a:solidFill>
                            <a:srgbClr val="006876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Антимонопольный контроль хозяйствующих субъектов  и органов власти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endParaRPr lang="ru-RU" sz="2000" b="1" u="none" kern="1200" baseline="0" dirty="0" smtClean="0">
                        <a:solidFill>
                          <a:srgbClr val="006876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ru-RU" sz="2000" b="1" u="none" kern="1200" baseline="0" dirty="0" smtClean="0">
                          <a:solidFill>
                            <a:srgbClr val="006876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Заместитель руководителя – начальник отдела Липецкого УФАС России,  Беккер Т.В.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977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876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876"/>
                          </a:solidFill>
                          <a:effectLst/>
                          <a:latin typeface="+mn-lt"/>
                          <a:cs typeface="Arial" charset="0"/>
                        </a:rPr>
                        <a:t>2022 год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16216" y="6309320"/>
            <a:ext cx="2133600" cy="365125"/>
          </a:xfrm>
        </p:spPr>
        <p:txBody>
          <a:bodyPr/>
          <a:lstStyle/>
          <a:p>
            <a:pPr>
              <a:defRPr/>
            </a:pPr>
            <a:fld id="{5AA02315-E41F-4851-9995-1F95E187BA1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dirty="0" smtClean="0"/>
              <a:t>Данные мониторинга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854087"/>
              </p:ext>
            </p:extLst>
          </p:nvPr>
        </p:nvGraphicFramePr>
        <p:xfrm>
          <a:off x="683568" y="1124744"/>
          <a:ext cx="8064896" cy="4209682"/>
        </p:xfrm>
        <a:graphic>
          <a:graphicData uri="http://schemas.openxmlformats.org/drawingml/2006/table">
            <a:tbl>
              <a:tblPr/>
              <a:tblGrid>
                <a:gridCol w="648072"/>
                <a:gridCol w="3528392"/>
                <a:gridCol w="936104"/>
                <a:gridCol w="1008112"/>
                <a:gridCol w="864096"/>
                <a:gridCol w="1080120"/>
              </a:tblGrid>
              <a:tr h="674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Вид н/п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Наименование организации (продавец)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30.12.21 Цена,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руб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/л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08.11.22 Цена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руб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/л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Изменение 08.11.22 к 30.12.21, </a:t>
                      </a: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руб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/л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Изменение 08.11.22 к 30.12.21, 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77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92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АО "ЛИПЕЦКНЕФТЕПРОДУКТ"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47,10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47,10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77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95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АО "ЛИПЕЦКНЕФТЕПРОДУКТ"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51,00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51,30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0,3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0,6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91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ДТ летнее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АО "ЛИПЕЦКНЕФТЕПРОДУКТ"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50,30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52,80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2,5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5,0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51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92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ООО "ГНП сеть"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47,95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46,95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-1,0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-2,1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51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95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ООО "ГНП сеть"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52,11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51,91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-0,2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-0,4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51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ДТ летнее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ООО "ГНП сеть"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53,72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1,5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2,9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7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92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ООО "ЛУКОЙЛ-ЦЕНТРНЕФТЕПРОДУКТ"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48,92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48,86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-0,1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-0,1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7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95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ООО "ЛУКОЙЛ-ЦЕНТРНЕФТЕПРОДУКТ"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52,78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53,38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0,6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1,1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7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ДТ летнее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ООО "ЛУКОЙЛ-ЦЕНТРНЕФТЕПРОДУКТ"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54,30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0,6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1,1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D18B5-F707-4674-B4AF-983FCAAF28E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89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247" b="5263"/>
          <a:stretch/>
        </p:blipFill>
        <p:spPr bwMode="auto">
          <a:xfrm>
            <a:off x="-35856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6090" t="27970" r="5039" b="4260"/>
          <a:stretch/>
        </p:blipFill>
        <p:spPr bwMode="auto">
          <a:xfrm>
            <a:off x="5706200" y="1"/>
            <a:ext cx="35638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335425" y="216634"/>
            <a:ext cx="680424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800"/>
              </a:spcBef>
              <a:defRPr/>
            </a:pPr>
            <a:r>
              <a:rPr lang="ru-RU" sz="1600" b="1" dirty="0" smtClean="0">
                <a:solidFill>
                  <a:srgbClr val="006876"/>
                </a:solidFill>
                <a:cs typeface="Arial" pitchFamily="34" charset="0"/>
              </a:rPr>
              <a:t>Липецкое УФАС России</a:t>
            </a:r>
            <a:endParaRPr lang="ru-RU" sz="1600" b="1" dirty="0">
              <a:solidFill>
                <a:srgbClr val="006876"/>
              </a:solidFill>
              <a:cs typeface="Arial" pitchFamily="34" charset="0"/>
            </a:endParaRPr>
          </a:p>
          <a:p>
            <a:pPr algn="r">
              <a:spcBef>
                <a:spcPts val="0"/>
              </a:spcBef>
              <a:defRPr/>
            </a:pPr>
            <a:endParaRPr lang="ru-RU" sz="700" b="1" dirty="0">
              <a:solidFill>
                <a:srgbClr val="00687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548680"/>
            <a:ext cx="3240000" cy="0"/>
          </a:xfrm>
          <a:prstGeom prst="rect">
            <a:avLst/>
          </a:prstGeom>
          <a:solidFill>
            <a:srgbClr val="006876"/>
          </a:solidFill>
          <a:ln>
            <a:solidFill>
              <a:srgbClr val="006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7872" y="5949280"/>
            <a:ext cx="3803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3" b="94463" l="9970" r="89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14"/>
          <a:stretch/>
        </p:blipFill>
        <p:spPr>
          <a:xfrm>
            <a:off x="-33701" y="-224536"/>
            <a:ext cx="2655262" cy="338437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-23339" y="1052736"/>
            <a:ext cx="21559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Мониторинг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02315-E41F-4851-9995-1F95E187BA1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980728"/>
            <a:ext cx="6551133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Tx/>
              <a:buNone/>
              <a:defRPr/>
            </a:pPr>
            <a:r>
              <a:rPr lang="ru-RU" sz="2800" b="1" dirty="0" smtClean="0">
                <a:solidFill>
                  <a:srgbClr val="006876"/>
                </a:solidFill>
              </a:rPr>
              <a:t>Доля торговой сети в границах</a:t>
            </a:r>
          </a:p>
          <a:p>
            <a:pPr marL="0" indent="0" algn="just">
              <a:buFontTx/>
              <a:buNone/>
              <a:defRPr/>
            </a:pPr>
            <a:endParaRPr lang="ru-RU" sz="2800" b="1" dirty="0">
              <a:solidFill>
                <a:srgbClr val="006876"/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ru-RU" dirty="0" smtClean="0"/>
              <a:t>1) </a:t>
            </a:r>
            <a:r>
              <a:rPr lang="ru-RU" dirty="0" err="1" smtClean="0"/>
              <a:t>Грязинского</a:t>
            </a:r>
            <a:r>
              <a:rPr lang="ru-RU" dirty="0" smtClean="0"/>
              <a:t> </a:t>
            </a:r>
            <a:r>
              <a:rPr lang="ru-RU" dirty="0"/>
              <a:t>района </a:t>
            </a:r>
            <a:r>
              <a:rPr lang="ru-RU" dirty="0" smtClean="0"/>
              <a:t>27% </a:t>
            </a:r>
            <a:r>
              <a:rPr lang="ru-RU" dirty="0"/>
              <a:t>(в </a:t>
            </a:r>
            <a:r>
              <a:rPr lang="ru-RU" dirty="0" smtClean="0"/>
              <a:t>2020– </a:t>
            </a:r>
            <a:r>
              <a:rPr lang="ru-RU" dirty="0"/>
              <a:t>24,9%), </a:t>
            </a:r>
            <a:endParaRPr lang="ru-RU" dirty="0" smtClean="0"/>
          </a:p>
          <a:p>
            <a:pPr marL="0" indent="0" algn="just">
              <a:buFontTx/>
              <a:buNone/>
              <a:defRPr/>
            </a:pPr>
            <a:r>
              <a:rPr lang="ru-RU" dirty="0" smtClean="0"/>
              <a:t>2) </a:t>
            </a:r>
            <a:r>
              <a:rPr lang="ru-RU" dirty="0" err="1" smtClean="0"/>
              <a:t>Воловского</a:t>
            </a:r>
            <a:r>
              <a:rPr lang="ru-RU" dirty="0" smtClean="0"/>
              <a:t> </a:t>
            </a:r>
            <a:r>
              <a:rPr lang="ru-RU" dirty="0"/>
              <a:t>района </a:t>
            </a:r>
            <a:r>
              <a:rPr lang="ru-RU" dirty="0" smtClean="0"/>
              <a:t>27,7% </a:t>
            </a:r>
            <a:r>
              <a:rPr lang="ru-RU" dirty="0"/>
              <a:t>(в </a:t>
            </a:r>
            <a:r>
              <a:rPr lang="ru-RU" dirty="0" smtClean="0"/>
              <a:t>2020– </a:t>
            </a:r>
            <a:r>
              <a:rPr lang="ru-RU" dirty="0"/>
              <a:t>28,1%), </a:t>
            </a:r>
            <a:endParaRPr lang="ru-RU" dirty="0" smtClean="0"/>
          </a:p>
          <a:p>
            <a:pPr marL="0" indent="0" algn="just">
              <a:buFontTx/>
              <a:buNone/>
              <a:defRPr/>
            </a:pPr>
            <a:r>
              <a:rPr lang="ru-RU" dirty="0" smtClean="0"/>
              <a:t>3) </a:t>
            </a:r>
            <a:r>
              <a:rPr lang="ru-RU" dirty="0" err="1" smtClean="0"/>
              <a:t>Данковского</a:t>
            </a:r>
            <a:r>
              <a:rPr lang="ru-RU" dirty="0" smtClean="0"/>
              <a:t> </a:t>
            </a:r>
            <a:r>
              <a:rPr lang="ru-RU" dirty="0"/>
              <a:t>района </a:t>
            </a:r>
            <a:r>
              <a:rPr lang="ru-RU" dirty="0" smtClean="0"/>
              <a:t>27,4% </a:t>
            </a:r>
            <a:r>
              <a:rPr lang="ru-RU" dirty="0"/>
              <a:t>(в </a:t>
            </a:r>
            <a:r>
              <a:rPr lang="ru-RU" dirty="0" smtClean="0"/>
              <a:t>2020 </a:t>
            </a:r>
            <a:r>
              <a:rPr lang="ru-RU" dirty="0"/>
              <a:t>– 28,7</a:t>
            </a:r>
            <a:r>
              <a:rPr lang="ru-RU" dirty="0" smtClean="0"/>
              <a:t>%),</a:t>
            </a:r>
          </a:p>
          <a:p>
            <a:pPr marL="0" indent="0" algn="just">
              <a:buFontTx/>
              <a:buNone/>
              <a:defRPr/>
            </a:pPr>
            <a:r>
              <a:rPr lang="ru-RU" dirty="0" smtClean="0"/>
              <a:t>4) </a:t>
            </a:r>
            <a:r>
              <a:rPr lang="ru-RU" dirty="0" err="1" smtClean="0"/>
              <a:t>Добровского</a:t>
            </a:r>
            <a:r>
              <a:rPr lang="ru-RU" dirty="0" smtClean="0"/>
              <a:t> </a:t>
            </a:r>
            <a:r>
              <a:rPr lang="ru-RU" dirty="0"/>
              <a:t>района </a:t>
            </a:r>
            <a:r>
              <a:rPr lang="ru-RU" dirty="0" smtClean="0"/>
              <a:t>27,1% </a:t>
            </a:r>
            <a:r>
              <a:rPr lang="ru-RU" dirty="0"/>
              <a:t>(в 2020 </a:t>
            </a:r>
            <a:r>
              <a:rPr lang="ru-RU" dirty="0" smtClean="0"/>
              <a:t>– </a:t>
            </a:r>
            <a:r>
              <a:rPr lang="ru-RU" dirty="0"/>
              <a:t>27,7%), </a:t>
            </a:r>
            <a:endParaRPr lang="ru-RU" dirty="0" smtClean="0"/>
          </a:p>
          <a:p>
            <a:pPr marL="0" indent="0" algn="just">
              <a:buFontTx/>
              <a:buNone/>
              <a:defRPr/>
            </a:pPr>
            <a:r>
              <a:rPr lang="ru-RU" dirty="0" smtClean="0"/>
              <a:t>5) </a:t>
            </a:r>
            <a:r>
              <a:rPr lang="ru-RU" dirty="0" err="1" smtClean="0"/>
              <a:t>Долгоруковского</a:t>
            </a:r>
            <a:r>
              <a:rPr lang="ru-RU" dirty="0" smtClean="0"/>
              <a:t> района 28,6% (</a:t>
            </a:r>
            <a:r>
              <a:rPr lang="ru-RU" dirty="0"/>
              <a:t>в </a:t>
            </a:r>
            <a:r>
              <a:rPr lang="ru-RU" dirty="0" smtClean="0"/>
              <a:t>2020 – </a:t>
            </a:r>
            <a:r>
              <a:rPr lang="ru-RU" dirty="0"/>
              <a:t>30,4%), </a:t>
            </a:r>
            <a:endParaRPr lang="ru-RU" dirty="0" smtClean="0"/>
          </a:p>
          <a:p>
            <a:pPr marL="0" indent="0" algn="just">
              <a:buFontTx/>
              <a:buNone/>
              <a:defRPr/>
            </a:pPr>
            <a:r>
              <a:rPr lang="ru-RU" dirty="0" smtClean="0"/>
              <a:t>6) Елецкого </a:t>
            </a:r>
            <a:r>
              <a:rPr lang="ru-RU" dirty="0"/>
              <a:t>района </a:t>
            </a:r>
            <a:r>
              <a:rPr lang="ru-RU" dirty="0" smtClean="0"/>
              <a:t>26% </a:t>
            </a:r>
            <a:r>
              <a:rPr lang="ru-RU" dirty="0"/>
              <a:t>(в 2020 году – 26,9%), </a:t>
            </a:r>
            <a:endParaRPr lang="ru-RU" dirty="0" smtClean="0"/>
          </a:p>
          <a:p>
            <a:pPr marL="0" indent="0" algn="just">
              <a:buFontTx/>
              <a:buNone/>
              <a:defRPr/>
            </a:pPr>
            <a:r>
              <a:rPr lang="ru-RU" dirty="0" smtClean="0"/>
              <a:t>7) Задонского </a:t>
            </a:r>
            <a:r>
              <a:rPr lang="ru-RU" dirty="0"/>
              <a:t>района </a:t>
            </a:r>
            <a:r>
              <a:rPr lang="ru-RU" dirty="0" smtClean="0"/>
              <a:t>31,8% </a:t>
            </a:r>
            <a:r>
              <a:rPr lang="ru-RU" dirty="0"/>
              <a:t>(в 2020 </a:t>
            </a:r>
            <a:r>
              <a:rPr lang="ru-RU" dirty="0" smtClean="0"/>
              <a:t>– </a:t>
            </a:r>
            <a:r>
              <a:rPr lang="ru-RU" dirty="0"/>
              <a:t>31,7</a:t>
            </a:r>
            <a:r>
              <a:rPr lang="ru-RU" dirty="0" smtClean="0"/>
              <a:t>%),</a:t>
            </a:r>
          </a:p>
          <a:p>
            <a:pPr marL="0" indent="0" algn="just">
              <a:buFontTx/>
              <a:buNone/>
              <a:defRPr/>
            </a:pPr>
            <a:r>
              <a:rPr lang="ru-RU" dirty="0" smtClean="0"/>
              <a:t> 8)</a:t>
            </a:r>
            <a:r>
              <a:rPr lang="ru-RU" b="1" dirty="0" err="1" smtClean="0"/>
              <a:t>Измалковского</a:t>
            </a:r>
            <a:r>
              <a:rPr lang="ru-RU" b="1" dirty="0" smtClean="0"/>
              <a:t> </a:t>
            </a:r>
            <a:r>
              <a:rPr lang="ru-RU" b="1" dirty="0"/>
              <a:t>района </a:t>
            </a:r>
            <a:r>
              <a:rPr lang="ru-RU" b="1" dirty="0" smtClean="0"/>
              <a:t>35,2%</a:t>
            </a:r>
            <a:r>
              <a:rPr lang="ru-RU" dirty="0" smtClean="0"/>
              <a:t> (</a:t>
            </a:r>
            <a:r>
              <a:rPr lang="ru-RU" dirty="0"/>
              <a:t>в </a:t>
            </a:r>
            <a:r>
              <a:rPr lang="ru-RU" dirty="0" smtClean="0"/>
              <a:t>2020– </a:t>
            </a:r>
            <a:r>
              <a:rPr lang="ru-RU" dirty="0"/>
              <a:t>33,6</a:t>
            </a:r>
            <a:r>
              <a:rPr lang="ru-RU" dirty="0" smtClean="0"/>
              <a:t>%),</a:t>
            </a:r>
          </a:p>
          <a:p>
            <a:pPr marL="0" indent="0" algn="just">
              <a:buFontTx/>
              <a:buNone/>
              <a:defRPr/>
            </a:pPr>
            <a:r>
              <a:rPr lang="ru-RU" dirty="0" smtClean="0"/>
              <a:t> 9) </a:t>
            </a:r>
            <a:r>
              <a:rPr lang="ru-RU" dirty="0" err="1" smtClean="0"/>
              <a:t>Краснинского</a:t>
            </a:r>
            <a:r>
              <a:rPr lang="ru-RU" dirty="0" smtClean="0"/>
              <a:t> </a:t>
            </a:r>
            <a:r>
              <a:rPr lang="ru-RU" dirty="0"/>
              <a:t>района </a:t>
            </a:r>
            <a:r>
              <a:rPr lang="ru-RU" dirty="0" smtClean="0"/>
              <a:t>30,9% </a:t>
            </a:r>
            <a:r>
              <a:rPr lang="ru-RU" dirty="0"/>
              <a:t>(в 2020 </a:t>
            </a:r>
            <a:r>
              <a:rPr lang="ru-RU" dirty="0" smtClean="0"/>
              <a:t>– </a:t>
            </a:r>
            <a:r>
              <a:rPr lang="ru-RU" dirty="0"/>
              <a:t>30,8%), </a:t>
            </a:r>
            <a:endParaRPr lang="ru-RU" dirty="0" smtClean="0"/>
          </a:p>
          <a:p>
            <a:pPr marL="0" indent="0" algn="just">
              <a:buFontTx/>
              <a:buNone/>
              <a:defRPr/>
            </a:pPr>
            <a:r>
              <a:rPr lang="ru-RU" dirty="0" smtClean="0"/>
              <a:t>10) Лебедянского </a:t>
            </a:r>
            <a:r>
              <a:rPr lang="ru-RU" dirty="0"/>
              <a:t>района </a:t>
            </a:r>
            <a:r>
              <a:rPr lang="ru-RU" dirty="0" smtClean="0"/>
              <a:t>30,2% </a:t>
            </a:r>
            <a:r>
              <a:rPr lang="ru-RU" dirty="0"/>
              <a:t>(в 2020 </a:t>
            </a:r>
            <a:r>
              <a:rPr lang="ru-RU" dirty="0" smtClean="0"/>
              <a:t>– </a:t>
            </a:r>
            <a:r>
              <a:rPr lang="ru-RU" dirty="0"/>
              <a:t>28,5</a:t>
            </a:r>
            <a:r>
              <a:rPr lang="ru-RU" dirty="0" smtClean="0"/>
              <a:t>%),</a:t>
            </a:r>
          </a:p>
          <a:p>
            <a:pPr marL="0" indent="0" algn="just">
              <a:buFontTx/>
              <a:buNone/>
              <a:defRPr/>
            </a:pPr>
            <a:r>
              <a:rPr lang="ru-RU" dirty="0" smtClean="0"/>
              <a:t> 11) Липецкого </a:t>
            </a:r>
            <a:r>
              <a:rPr lang="ru-RU" dirty="0"/>
              <a:t>района </a:t>
            </a:r>
            <a:r>
              <a:rPr lang="ru-RU" dirty="0" smtClean="0"/>
              <a:t>29,3% </a:t>
            </a:r>
            <a:r>
              <a:rPr lang="ru-RU" dirty="0"/>
              <a:t>(в 2020 </a:t>
            </a:r>
            <a:r>
              <a:rPr lang="ru-RU" dirty="0" smtClean="0"/>
              <a:t>– </a:t>
            </a:r>
            <a:r>
              <a:rPr lang="ru-RU" dirty="0"/>
              <a:t>27,5%), </a:t>
            </a:r>
            <a:endParaRPr lang="ru-RU" dirty="0" smtClean="0"/>
          </a:p>
          <a:p>
            <a:pPr marL="0" indent="0" algn="just">
              <a:buFontTx/>
              <a:buNone/>
              <a:defRPr/>
            </a:pPr>
            <a:r>
              <a:rPr lang="ru-RU" dirty="0" smtClean="0"/>
              <a:t>12) </a:t>
            </a:r>
            <a:r>
              <a:rPr lang="ru-RU" dirty="0" err="1" smtClean="0"/>
              <a:t>Тербунского</a:t>
            </a:r>
            <a:r>
              <a:rPr lang="ru-RU" dirty="0" smtClean="0"/>
              <a:t> </a:t>
            </a:r>
            <a:r>
              <a:rPr lang="ru-RU" dirty="0"/>
              <a:t>района </a:t>
            </a:r>
            <a:r>
              <a:rPr lang="ru-RU" dirty="0" smtClean="0"/>
              <a:t>33,4% </a:t>
            </a:r>
            <a:r>
              <a:rPr lang="ru-RU" dirty="0"/>
              <a:t>(в </a:t>
            </a:r>
            <a:r>
              <a:rPr lang="ru-RU" dirty="0" smtClean="0"/>
              <a:t>2020 – </a:t>
            </a:r>
            <a:r>
              <a:rPr lang="ru-RU" dirty="0"/>
              <a:t>35,2%), </a:t>
            </a:r>
            <a:endParaRPr lang="ru-RU" dirty="0" smtClean="0"/>
          </a:p>
          <a:p>
            <a:pPr marL="0" indent="0" algn="just">
              <a:buFontTx/>
              <a:buNone/>
              <a:defRPr/>
            </a:pPr>
            <a:r>
              <a:rPr lang="ru-RU" b="1" dirty="0" smtClean="0"/>
              <a:t>13) </a:t>
            </a:r>
            <a:r>
              <a:rPr lang="ru-RU" b="1" dirty="0" err="1" smtClean="0"/>
              <a:t>Хлевенского</a:t>
            </a:r>
            <a:r>
              <a:rPr lang="ru-RU" b="1" dirty="0" smtClean="0"/>
              <a:t> </a:t>
            </a:r>
            <a:r>
              <a:rPr lang="ru-RU" b="1" dirty="0"/>
              <a:t>района </a:t>
            </a:r>
            <a:r>
              <a:rPr lang="ru-RU" b="1" dirty="0" smtClean="0"/>
              <a:t>36,6% </a:t>
            </a:r>
            <a:r>
              <a:rPr lang="ru-RU" dirty="0"/>
              <a:t>(в 2020 </a:t>
            </a:r>
            <a:r>
              <a:rPr lang="ru-RU" dirty="0" smtClean="0"/>
              <a:t>– </a:t>
            </a:r>
            <a:r>
              <a:rPr lang="ru-RU" dirty="0"/>
              <a:t>34,9</a:t>
            </a:r>
            <a:r>
              <a:rPr lang="ru-RU" dirty="0" smtClean="0"/>
              <a:t>%)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26938" y="829550"/>
            <a:ext cx="52909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ru-RU" sz="3200" b="1" dirty="0" smtClean="0">
                <a:solidFill>
                  <a:srgbClr val="006876"/>
                </a:solidFill>
                <a:cs typeface="Arial" pitchFamily="34" charset="0"/>
              </a:rPr>
              <a:t> </a:t>
            </a:r>
            <a:endParaRPr lang="ru-RU" sz="2800" b="1" dirty="0">
              <a:solidFill>
                <a:srgbClr val="006876"/>
              </a:solidFill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95328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4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247" b="5263"/>
          <a:stretch/>
        </p:blipFill>
        <p:spPr bwMode="auto">
          <a:xfrm>
            <a:off x="57872" y="3258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6090" t="27970" r="5039" b="4260"/>
          <a:stretch/>
        </p:blipFill>
        <p:spPr bwMode="auto">
          <a:xfrm>
            <a:off x="5640433" y="-1"/>
            <a:ext cx="35638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335425" y="216634"/>
            <a:ext cx="680424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800"/>
              </a:spcBef>
              <a:defRPr/>
            </a:pPr>
            <a:r>
              <a:rPr lang="ru-RU" sz="1600" b="1" dirty="0" smtClean="0">
                <a:solidFill>
                  <a:srgbClr val="006876"/>
                </a:solidFill>
                <a:cs typeface="Arial" pitchFamily="34" charset="0"/>
              </a:rPr>
              <a:t>Липецкое УФАС России</a:t>
            </a:r>
            <a:endParaRPr lang="ru-RU" sz="1600" b="1" dirty="0">
              <a:solidFill>
                <a:srgbClr val="006876"/>
              </a:solidFill>
              <a:cs typeface="Arial" pitchFamily="34" charset="0"/>
            </a:endParaRPr>
          </a:p>
          <a:p>
            <a:pPr algn="r">
              <a:spcBef>
                <a:spcPts val="0"/>
              </a:spcBef>
              <a:defRPr/>
            </a:pPr>
            <a:endParaRPr lang="ru-RU" sz="700" b="1" dirty="0">
              <a:solidFill>
                <a:srgbClr val="00687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548680"/>
            <a:ext cx="3240000" cy="0"/>
          </a:xfrm>
          <a:prstGeom prst="rect">
            <a:avLst/>
          </a:prstGeom>
          <a:solidFill>
            <a:srgbClr val="006876"/>
          </a:solidFill>
          <a:ln>
            <a:solidFill>
              <a:srgbClr val="006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36576" y="548680"/>
            <a:ext cx="3636000" cy="0"/>
          </a:xfrm>
          <a:prstGeom prst="rect">
            <a:avLst/>
          </a:prstGeom>
          <a:solidFill>
            <a:srgbClr val="006876"/>
          </a:solidFill>
          <a:ln>
            <a:solidFill>
              <a:srgbClr val="006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0800000" flipV="1">
            <a:off x="179513" y="1718387"/>
            <a:ext cx="8893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ru-RU" sz="3600" b="1" dirty="0" smtClean="0">
                <a:solidFill>
                  <a:srgbClr val="006876"/>
                </a:solidFill>
                <a:latin typeface="+mn-lt"/>
                <a:cs typeface="Arial" pitchFamily="34" charset="0"/>
              </a:rPr>
              <a:t>Спасибо за внимание!</a:t>
            </a:r>
            <a:endParaRPr lang="ru-RU" sz="3600" b="1" dirty="0">
              <a:solidFill>
                <a:srgbClr val="006876"/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872" y="5949280"/>
            <a:ext cx="3803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02315-E41F-4851-9995-1F95E187BA1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750" y="3804609"/>
            <a:ext cx="476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https://www.hse.ru/data/2017/05/22/1172267540/FAS-RF-vozbudila-delo-v-otnoshe%5B1%5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16634"/>
            <a:ext cx="1539915" cy="153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888" y="2996952"/>
            <a:ext cx="57943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3131840" y="3060918"/>
            <a:ext cx="36083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</a:rPr>
              <a:t>lipetsk.fas.gov.ru</a:t>
            </a: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3115116" y="3804609"/>
            <a:ext cx="54173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</a:rPr>
              <a:t>vk.com/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</a:rPr>
              <a:t>Липецкое УФАС </a:t>
            </a:r>
            <a:endParaRPr lang="en-US" sz="3000" dirty="0" smtClean="0">
              <a:solidFill>
                <a:schemeClr val="accent1">
                  <a:lumMod val="50000"/>
                </a:scheme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079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247" b="5263"/>
          <a:stretch/>
        </p:blipFill>
        <p:spPr bwMode="auto">
          <a:xfrm>
            <a:off x="2652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6090" t="27970" r="5039" b="4260"/>
          <a:stretch/>
        </p:blipFill>
        <p:spPr bwMode="auto">
          <a:xfrm>
            <a:off x="5616307" y="1"/>
            <a:ext cx="35638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335425" y="216634"/>
            <a:ext cx="680424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800"/>
              </a:spcBef>
              <a:defRPr/>
            </a:pPr>
            <a:r>
              <a:rPr lang="ru-RU" sz="1600" b="1" dirty="0" smtClean="0">
                <a:solidFill>
                  <a:srgbClr val="006876"/>
                </a:solidFill>
                <a:cs typeface="Arial" pitchFamily="34" charset="0"/>
              </a:rPr>
              <a:t>Липецкое УФАС России</a:t>
            </a:r>
            <a:endParaRPr lang="ru-RU" sz="1600" b="1" dirty="0">
              <a:solidFill>
                <a:srgbClr val="006876"/>
              </a:solidFill>
              <a:cs typeface="Arial" pitchFamily="34" charset="0"/>
            </a:endParaRPr>
          </a:p>
          <a:p>
            <a:pPr algn="r">
              <a:spcBef>
                <a:spcPts val="0"/>
              </a:spcBef>
              <a:defRPr/>
            </a:pPr>
            <a:endParaRPr lang="ru-RU" sz="700" b="1" dirty="0">
              <a:solidFill>
                <a:srgbClr val="00687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548680"/>
            <a:ext cx="3240000" cy="0"/>
          </a:xfrm>
          <a:prstGeom prst="rect">
            <a:avLst/>
          </a:prstGeom>
          <a:solidFill>
            <a:srgbClr val="006876"/>
          </a:solidFill>
          <a:ln>
            <a:solidFill>
              <a:srgbClr val="006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7872" y="5949280"/>
            <a:ext cx="3803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3" b="94463" l="9970" r="89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14"/>
          <a:stretch/>
        </p:blipFill>
        <p:spPr>
          <a:xfrm>
            <a:off x="0" y="-387424"/>
            <a:ext cx="2881242" cy="367240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0" y="294618"/>
            <a:ext cx="21559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№135-ФЗ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«О защите конкуренции»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02315-E41F-4851-9995-1F95E187BA1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47940" y="1448780"/>
            <a:ext cx="6359107" cy="5064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u="sng" dirty="0" smtClean="0">
                <a:latin typeface="Times New Roman"/>
                <a:ea typeface="Times New Roman"/>
                <a:cs typeface="Times New Roman"/>
                <a:hlinkClick r:id="rId5"/>
              </a:rPr>
              <a:t>С </a:t>
            </a:r>
            <a:r>
              <a:rPr lang="ru-RU" u="sng" dirty="0">
                <a:latin typeface="Times New Roman"/>
                <a:ea typeface="Times New Roman"/>
                <a:cs typeface="Times New Roman"/>
                <a:hlinkClick r:id="rId5"/>
              </a:rPr>
              <a:t>27 февраля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антимонопольный орган не сможет признать </a:t>
            </a:r>
            <a:r>
              <a:rPr lang="ru-RU" u="sng" dirty="0">
                <a:latin typeface="Times New Roman"/>
                <a:ea typeface="Times New Roman"/>
                <a:cs typeface="Times New Roman"/>
                <a:hlinkClick r:id="rId6"/>
              </a:rPr>
              <a:t>доминирующим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положение компании и индивидуальных предпринимателей, чья выручка от продажи товаров за последний календарный год составила </a:t>
            </a:r>
            <a:r>
              <a:rPr lang="ru-RU" u="sng" dirty="0">
                <a:latin typeface="Times New Roman"/>
                <a:ea typeface="Times New Roman"/>
                <a:cs typeface="Times New Roman"/>
                <a:hlinkClick r:id="rId7"/>
              </a:rPr>
              <a:t>менее 800 млн. руб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Ранее предельная сумма </a:t>
            </a:r>
            <a:r>
              <a:rPr lang="ru-RU" u="sng" dirty="0">
                <a:latin typeface="Times New Roman"/>
                <a:ea typeface="Times New Roman"/>
                <a:cs typeface="Times New Roman"/>
                <a:hlinkClick r:id="rId8"/>
              </a:rPr>
              <a:t>в 2 раза меньше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/>
            <a:r>
              <a:rPr lang="ru-RU" dirty="0" smtClean="0">
                <a:latin typeface="Times New Roman"/>
                <a:ea typeface="Times New Roman"/>
              </a:rPr>
              <a:t>         Правило </a:t>
            </a:r>
            <a:r>
              <a:rPr lang="ru-RU" dirty="0">
                <a:latin typeface="Times New Roman"/>
                <a:ea typeface="Times New Roman"/>
              </a:rPr>
              <a:t>о запрете такого признания касается организаций, в которых участвует или выступает учредителем одно или несколько физических </a:t>
            </a:r>
            <a:r>
              <a:rPr lang="ru-RU" dirty="0" smtClean="0">
                <a:latin typeface="Times New Roman"/>
                <a:ea typeface="Times New Roman"/>
              </a:rPr>
              <a:t>лиц.</a:t>
            </a:r>
            <a:endParaRPr lang="ru-RU" b="1" dirty="0">
              <a:latin typeface="Times New Roman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Изменение позволяют ряду предприятий не соблюдать </a:t>
            </a:r>
            <a:r>
              <a:rPr lang="ru-RU" u="sng" dirty="0">
                <a:latin typeface="Times New Roman"/>
                <a:ea typeface="Times New Roman"/>
                <a:cs typeface="Times New Roman"/>
                <a:hlinkClick r:id="rId9"/>
              </a:rPr>
              <a:t>запрет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совершать действия, которые могут расценить как </a:t>
            </a:r>
            <a:r>
              <a:rPr lang="ru-RU" u="sng" dirty="0">
                <a:latin typeface="Times New Roman"/>
                <a:ea typeface="Times New Roman"/>
                <a:cs typeface="Times New Roman"/>
                <a:hlinkClick r:id="rId10"/>
              </a:rPr>
              <a:t>злоупотребление доминирующим положением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заключать допустимые в силу закона соглашения, заключать сделки с акциями (долями), имуществом коммерческих организаций, правами в отношении коммерческих организаций без предварительного согласия антимонопольного органа.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41492" y="836712"/>
            <a:ext cx="5290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ru-RU" sz="2400" b="1" dirty="0" smtClean="0">
                <a:solidFill>
                  <a:srgbClr val="006876"/>
                </a:solidFill>
                <a:cs typeface="Arial" pitchFamily="34" charset="0"/>
              </a:rPr>
              <a:t>Изменения законодательства</a:t>
            </a:r>
            <a:endParaRPr lang="ru-RU" sz="2400" b="1" dirty="0">
              <a:solidFill>
                <a:srgbClr val="00687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1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247" b="5263"/>
          <a:stretch/>
        </p:blipFill>
        <p:spPr bwMode="auto">
          <a:xfrm>
            <a:off x="-452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6090" t="27970" r="5039" b="4260"/>
          <a:stretch/>
        </p:blipFill>
        <p:spPr bwMode="auto">
          <a:xfrm>
            <a:off x="5575591" y="-1"/>
            <a:ext cx="35638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335425" y="216634"/>
            <a:ext cx="680424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800"/>
              </a:spcBef>
              <a:defRPr/>
            </a:pPr>
            <a:r>
              <a:rPr lang="ru-RU" sz="1600" b="1" dirty="0" smtClean="0">
                <a:solidFill>
                  <a:srgbClr val="006876"/>
                </a:solidFill>
                <a:cs typeface="Arial" pitchFamily="34" charset="0"/>
              </a:rPr>
              <a:t>Липецкое УФАС России</a:t>
            </a:r>
            <a:endParaRPr lang="ru-RU" sz="1600" b="1" dirty="0">
              <a:solidFill>
                <a:srgbClr val="006876"/>
              </a:solidFill>
              <a:cs typeface="Arial" pitchFamily="34" charset="0"/>
            </a:endParaRPr>
          </a:p>
          <a:p>
            <a:pPr algn="r">
              <a:spcBef>
                <a:spcPts val="0"/>
              </a:spcBef>
              <a:defRPr/>
            </a:pPr>
            <a:endParaRPr lang="ru-RU" sz="700" b="1" dirty="0">
              <a:solidFill>
                <a:srgbClr val="00687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548680"/>
            <a:ext cx="3240000" cy="0"/>
          </a:xfrm>
          <a:prstGeom prst="rect">
            <a:avLst/>
          </a:prstGeom>
          <a:solidFill>
            <a:srgbClr val="006876"/>
          </a:solidFill>
          <a:ln>
            <a:solidFill>
              <a:srgbClr val="006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7872" y="5949280"/>
            <a:ext cx="3803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3" b="94463" l="9970" r="89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14"/>
          <a:stretch/>
        </p:blipFill>
        <p:spPr>
          <a:xfrm>
            <a:off x="2128" y="-226678"/>
            <a:ext cx="2655262" cy="338437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0" y="294618"/>
            <a:ext cx="21559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Федеральный закон</a:t>
            </a:r>
          </a:p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№381-ФЗ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02315-E41F-4851-9995-1F95E187BA1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30117" y="658794"/>
            <a:ext cx="5290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ru-RU" sz="2400" b="1" dirty="0" smtClean="0">
                <a:solidFill>
                  <a:srgbClr val="006876"/>
                </a:solidFill>
                <a:cs typeface="Arial" pitchFamily="34" charset="0"/>
              </a:rPr>
              <a:t>Изменения законодательства</a:t>
            </a:r>
            <a:endParaRPr lang="ru-RU" sz="2400" b="1" dirty="0">
              <a:solidFill>
                <a:srgbClr val="006876"/>
              </a:solidFill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859340"/>
            <a:ext cx="59350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hlinkClick r:id="rId5"/>
              </a:rPr>
              <a:t>Увеличена</a:t>
            </a:r>
            <a:r>
              <a:rPr lang="ru-RU" dirty="0"/>
              <a:t> пороговая сумма в Законе о торговле.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>
                <a:hlinkClick r:id="rId6"/>
              </a:rPr>
              <a:t>А</a:t>
            </a:r>
            <a:r>
              <a:rPr lang="ru-RU" u="sng" dirty="0" smtClean="0">
                <a:hlinkClick r:id="rId6"/>
              </a:rPr>
              <a:t>нтимонопольные </a:t>
            </a:r>
            <a:r>
              <a:rPr lang="ru-RU" u="sng" dirty="0">
                <a:hlinkClick r:id="rId6"/>
              </a:rPr>
              <a:t>правила</a:t>
            </a:r>
            <a:r>
              <a:rPr lang="ru-RU" dirty="0"/>
              <a:t> не будут применять, в частности, к сетевым </a:t>
            </a:r>
            <a:r>
              <a:rPr lang="ru-RU" dirty="0" err="1"/>
              <a:t>ритейлерам</a:t>
            </a:r>
            <a:r>
              <a:rPr lang="ru-RU" dirty="0"/>
              <a:t> и их поставщикам, если выручка не превысила 800 млн. руб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</a:t>
            </a:r>
            <a:r>
              <a:rPr lang="ru-RU" dirty="0"/>
              <a:t>Одно из таких положений </a:t>
            </a:r>
            <a:r>
              <a:rPr lang="ru-RU" u="sng" dirty="0">
                <a:hlinkClick r:id="rId7"/>
              </a:rPr>
              <a:t>ограничивает</a:t>
            </a:r>
            <a:r>
              <a:rPr lang="ru-RU" dirty="0"/>
              <a:t> некоторые ритейл-сети в покупке и аренде дополнительной площади торговых объектов.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8900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247" b="5263"/>
          <a:stretch/>
        </p:blipFill>
        <p:spPr bwMode="auto">
          <a:xfrm>
            <a:off x="-452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6090" t="27970" r="5039" b="4260"/>
          <a:stretch/>
        </p:blipFill>
        <p:spPr bwMode="auto">
          <a:xfrm>
            <a:off x="5544256" y="-2"/>
            <a:ext cx="35638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335425" y="216634"/>
            <a:ext cx="680424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800"/>
              </a:spcBef>
              <a:defRPr/>
            </a:pPr>
            <a:r>
              <a:rPr lang="ru-RU" sz="1600" b="1" dirty="0" smtClean="0">
                <a:solidFill>
                  <a:srgbClr val="006876"/>
                </a:solidFill>
                <a:cs typeface="Arial" pitchFamily="34" charset="0"/>
              </a:rPr>
              <a:t>Липецкое УФАС России</a:t>
            </a:r>
            <a:endParaRPr lang="ru-RU" sz="1600" b="1" dirty="0">
              <a:solidFill>
                <a:srgbClr val="006876"/>
              </a:solidFill>
              <a:cs typeface="Arial" pitchFamily="34" charset="0"/>
            </a:endParaRPr>
          </a:p>
          <a:p>
            <a:pPr algn="r">
              <a:spcBef>
                <a:spcPts val="0"/>
              </a:spcBef>
              <a:defRPr/>
            </a:pPr>
            <a:endParaRPr lang="ru-RU" sz="700" b="1" dirty="0">
              <a:solidFill>
                <a:srgbClr val="00687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548680"/>
            <a:ext cx="3240000" cy="0"/>
          </a:xfrm>
          <a:prstGeom prst="rect">
            <a:avLst/>
          </a:prstGeom>
          <a:solidFill>
            <a:srgbClr val="006876"/>
          </a:solidFill>
          <a:ln>
            <a:solidFill>
              <a:srgbClr val="006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7872" y="5949280"/>
            <a:ext cx="3803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3" b="94463" l="9970" r="89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14"/>
          <a:stretch/>
        </p:blipFill>
        <p:spPr>
          <a:xfrm>
            <a:off x="2128" y="-226678"/>
            <a:ext cx="2655262" cy="338437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0" y="294618"/>
            <a:ext cx="21559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КоАП РФ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02315-E41F-4851-9995-1F95E187BA1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55914" y="1196752"/>
            <a:ext cx="655113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FontTx/>
              <a:buNone/>
              <a:defRPr/>
            </a:pP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ru-RU" sz="2000" b="1" dirty="0" smtClean="0"/>
              <a:t>Статья </a:t>
            </a:r>
            <a:r>
              <a:rPr lang="ru-RU" sz="2000" b="1" dirty="0"/>
              <a:t>32.2. Исполнение постановления о наложении административного </a:t>
            </a:r>
            <a:r>
              <a:rPr lang="ru-RU" sz="2000" b="1" dirty="0" smtClean="0"/>
              <a:t>штрафа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1.3-2. При уплате административного штрафа юридическим лицом, являющимся субъектом малого или среднего предпринимательства, привлеченным к административной ответственности за совершение административного правонарушения, предусмотренного </a:t>
            </a:r>
            <a:r>
              <a:rPr lang="ru-RU" sz="2000" b="1" u="sng" dirty="0">
                <a:hlinkClick r:id="rId5"/>
              </a:rPr>
              <a:t>частями 1</a:t>
            </a:r>
            <a:r>
              <a:rPr lang="ru-RU" sz="2000" b="1" dirty="0"/>
              <a:t> - </a:t>
            </a:r>
            <a:r>
              <a:rPr lang="ru-RU" sz="2000" b="1" u="sng" dirty="0">
                <a:hlinkClick r:id="rId6"/>
              </a:rPr>
              <a:t>4 статьи 14.32</a:t>
            </a:r>
            <a:r>
              <a:rPr lang="ru-RU" sz="2000" b="1" dirty="0"/>
              <a:t> настоящего Кодекса, не позднее двадцати дней со дня вынесения постановления о наложении административного штрафа административный штраф </a:t>
            </a:r>
            <a:r>
              <a:rPr lang="ru-RU" sz="2200" b="1" dirty="0"/>
              <a:t>может быть </a:t>
            </a:r>
            <a:r>
              <a:rPr lang="ru-RU" sz="2000" b="1" dirty="0"/>
              <a:t>уплачен в размере половины суммы наложенного административного штрафа.</a:t>
            </a:r>
            <a:r>
              <a:rPr lang="ru-RU" sz="2000" dirty="0"/>
              <a:t> </a:t>
            </a:r>
            <a:endParaRPr lang="ru-RU" sz="1100" dirty="0" smtClean="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FontTx/>
              <a:buNone/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30117" y="658794"/>
            <a:ext cx="5290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ru-RU" sz="2400" b="1" dirty="0" smtClean="0">
                <a:solidFill>
                  <a:srgbClr val="006876"/>
                </a:solidFill>
                <a:cs typeface="Arial" pitchFamily="34" charset="0"/>
              </a:rPr>
              <a:t>Изменения законодательства</a:t>
            </a:r>
            <a:endParaRPr lang="ru-RU" sz="2400" b="1" dirty="0">
              <a:solidFill>
                <a:srgbClr val="00687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21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247" b="5263"/>
          <a:stretch/>
        </p:blipFill>
        <p:spPr bwMode="auto">
          <a:xfrm>
            <a:off x="-452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6090" t="27970" r="5039" b="4260"/>
          <a:stretch/>
        </p:blipFill>
        <p:spPr bwMode="auto">
          <a:xfrm>
            <a:off x="5544256" y="-2"/>
            <a:ext cx="35638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335425" y="216634"/>
            <a:ext cx="680424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800"/>
              </a:spcBef>
              <a:defRPr/>
            </a:pPr>
            <a:r>
              <a:rPr lang="ru-RU" sz="1600" b="1" dirty="0" smtClean="0">
                <a:solidFill>
                  <a:srgbClr val="006876"/>
                </a:solidFill>
                <a:cs typeface="Arial" pitchFamily="34" charset="0"/>
              </a:rPr>
              <a:t>Липецкое УФАС России</a:t>
            </a:r>
            <a:endParaRPr lang="ru-RU" sz="1600" b="1" dirty="0">
              <a:solidFill>
                <a:srgbClr val="006876"/>
              </a:solidFill>
              <a:cs typeface="Arial" pitchFamily="34" charset="0"/>
            </a:endParaRPr>
          </a:p>
          <a:p>
            <a:pPr algn="r">
              <a:spcBef>
                <a:spcPts val="0"/>
              </a:spcBef>
              <a:defRPr/>
            </a:pPr>
            <a:endParaRPr lang="ru-RU" sz="700" b="1" dirty="0">
              <a:solidFill>
                <a:srgbClr val="00687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548680"/>
            <a:ext cx="3240000" cy="0"/>
          </a:xfrm>
          <a:prstGeom prst="rect">
            <a:avLst/>
          </a:prstGeom>
          <a:solidFill>
            <a:srgbClr val="006876"/>
          </a:solidFill>
          <a:ln>
            <a:solidFill>
              <a:srgbClr val="006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7872" y="5949280"/>
            <a:ext cx="3803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3" b="94463" l="9970" r="89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14"/>
          <a:stretch/>
        </p:blipFill>
        <p:spPr>
          <a:xfrm>
            <a:off x="2128" y="-226678"/>
            <a:ext cx="2655262" cy="338437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0" y="294618"/>
            <a:ext cx="21559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286-ФЗ 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02315-E41F-4851-9995-1F95E187BA1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55914" y="1196752"/>
            <a:ext cx="6551133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Мораторий в 2022 году на </a:t>
            </a:r>
            <a:r>
              <a:rPr lang="ru-RU" sz="2000" b="1" dirty="0"/>
              <a:t>применение антимонопольных запретов </a:t>
            </a:r>
            <a:r>
              <a:rPr lang="ru-RU" sz="2000" b="1" dirty="0" smtClean="0"/>
              <a:t>к закупкам у </a:t>
            </a:r>
            <a:r>
              <a:rPr lang="ru-RU" sz="2000" b="1" dirty="0"/>
              <a:t>единственного поставщика. </a:t>
            </a:r>
            <a:endParaRPr lang="ru-RU" sz="2000" b="1" dirty="0" smtClean="0"/>
          </a:p>
          <a:p>
            <a:pPr algn="just"/>
            <a:endParaRPr lang="ru-RU" sz="2000" b="1" dirty="0" smtClean="0"/>
          </a:p>
          <a:p>
            <a:pPr algn="just"/>
            <a:r>
              <a:rPr lang="ru-RU" dirty="0" smtClean="0"/>
              <a:t>Право </a:t>
            </a:r>
            <a:r>
              <a:rPr lang="ru-RU" dirty="0"/>
              <a:t>определять </a:t>
            </a:r>
            <a:r>
              <a:rPr lang="ru-RU" dirty="0" smtClean="0"/>
              <a:t>случаи </a:t>
            </a:r>
            <a:r>
              <a:rPr lang="ru-RU" dirty="0"/>
              <a:t>и порядок </a:t>
            </a:r>
            <a:r>
              <a:rPr lang="ru-RU" dirty="0" smtClean="0"/>
              <a:t>закупок, возможность </a:t>
            </a:r>
            <a:r>
              <a:rPr lang="ru-RU" dirty="0"/>
              <a:t>внесения изменений в существенные условия контракта. </a:t>
            </a:r>
            <a:endParaRPr lang="ru-RU" dirty="0" smtClean="0"/>
          </a:p>
          <a:p>
            <a:pPr algn="just"/>
            <a:r>
              <a:rPr lang="ru-RU" dirty="0" smtClean="0"/>
              <a:t>  </a:t>
            </a:r>
          </a:p>
          <a:p>
            <a:pPr algn="just"/>
            <a:r>
              <a:rPr lang="ru-RU" dirty="0" smtClean="0"/>
              <a:t>Решение должно </a:t>
            </a:r>
            <a:r>
              <a:rPr lang="ru-RU" dirty="0"/>
              <a:t>быть обосновано срочностью закупки, ее предметом и невозможностью конкурентной закупки в каждом конкретном случае.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Цель - нивелировать </a:t>
            </a:r>
            <a:r>
              <a:rPr lang="ru-RU" dirty="0"/>
              <a:t>риск срыва сроков исполнения контрактов и изменения цены, а также решить проблему невозможности закупки определенных товаров, работ или </a:t>
            </a:r>
            <a:r>
              <a:rPr lang="ru-RU" dirty="0" smtClean="0"/>
              <a:t>услуг.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Реализация </a:t>
            </a:r>
            <a:r>
              <a:rPr lang="ru-RU" dirty="0"/>
              <a:t>права </a:t>
            </a:r>
            <a:r>
              <a:rPr lang="ru-RU" dirty="0" smtClean="0"/>
              <a:t>на </a:t>
            </a:r>
            <a:r>
              <a:rPr lang="ru-RU" dirty="0"/>
              <a:t>осуществление закупки у единственного поставщика не должна создавать угрозу и приводить к ограничению или устранению конкуренции на рынке.</a:t>
            </a:r>
          </a:p>
          <a:p>
            <a:pPr marL="0" indent="0" algn="ctr">
              <a:lnSpc>
                <a:spcPct val="150000"/>
              </a:lnSpc>
              <a:buFontTx/>
              <a:buNone/>
              <a:defRPr/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30117" y="658794"/>
            <a:ext cx="5290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ru-RU" sz="2400" b="1" dirty="0" smtClean="0">
                <a:solidFill>
                  <a:srgbClr val="006876"/>
                </a:solidFill>
                <a:cs typeface="Arial" pitchFamily="34" charset="0"/>
              </a:rPr>
              <a:t>Изменения законодательства</a:t>
            </a:r>
            <a:endParaRPr lang="ru-RU" sz="2400" b="1" dirty="0">
              <a:solidFill>
                <a:srgbClr val="00687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33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247" b="5263"/>
          <a:stretch/>
        </p:blipFill>
        <p:spPr bwMode="auto">
          <a:xfrm>
            <a:off x="-452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6090" t="27970" r="5039" b="4260"/>
          <a:stretch/>
        </p:blipFill>
        <p:spPr bwMode="auto">
          <a:xfrm>
            <a:off x="5544256" y="-2"/>
            <a:ext cx="35638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335425" y="216634"/>
            <a:ext cx="680424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800"/>
              </a:spcBef>
              <a:defRPr/>
            </a:pPr>
            <a:r>
              <a:rPr lang="ru-RU" sz="1600" b="1" dirty="0" smtClean="0">
                <a:solidFill>
                  <a:srgbClr val="006876"/>
                </a:solidFill>
                <a:cs typeface="Arial" pitchFamily="34" charset="0"/>
              </a:rPr>
              <a:t>Липецкое УФАС России</a:t>
            </a:r>
            <a:endParaRPr lang="ru-RU" sz="1600" b="1" dirty="0">
              <a:solidFill>
                <a:srgbClr val="006876"/>
              </a:solidFill>
              <a:cs typeface="Arial" pitchFamily="34" charset="0"/>
            </a:endParaRPr>
          </a:p>
          <a:p>
            <a:pPr algn="r">
              <a:spcBef>
                <a:spcPts val="0"/>
              </a:spcBef>
              <a:defRPr/>
            </a:pPr>
            <a:endParaRPr lang="ru-RU" sz="700" b="1" dirty="0">
              <a:solidFill>
                <a:srgbClr val="00687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548680"/>
            <a:ext cx="3240000" cy="0"/>
          </a:xfrm>
          <a:prstGeom prst="rect">
            <a:avLst/>
          </a:prstGeom>
          <a:solidFill>
            <a:srgbClr val="006876"/>
          </a:solidFill>
          <a:ln>
            <a:solidFill>
              <a:srgbClr val="006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7872" y="5949280"/>
            <a:ext cx="3803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3" b="94463" l="9970" r="89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14"/>
          <a:stretch/>
        </p:blipFill>
        <p:spPr>
          <a:xfrm>
            <a:off x="2128" y="-226678"/>
            <a:ext cx="2655262" cy="338437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0" y="294618"/>
            <a:ext cx="21559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286-ФЗ 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02315-E41F-4851-9995-1F95E187BA1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55914" y="1196752"/>
            <a:ext cx="655113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 smtClean="0"/>
          </a:p>
          <a:p>
            <a:pPr algn="just"/>
            <a:r>
              <a:rPr lang="ru-RU" sz="2000" b="1" dirty="0"/>
              <a:t>Уведомительный режим в 2022 </a:t>
            </a:r>
            <a:r>
              <a:rPr lang="ru-RU" sz="2000" b="1" dirty="0" smtClean="0"/>
              <a:t>году</a:t>
            </a:r>
          </a:p>
          <a:p>
            <a:pPr algn="just"/>
            <a:r>
              <a:rPr lang="ru-RU" sz="2000" b="1" dirty="0" smtClean="0"/>
              <a:t> </a:t>
            </a:r>
            <a:endParaRPr lang="ru-RU" sz="2000" b="1" dirty="0"/>
          </a:p>
          <a:p>
            <a:pPr algn="just"/>
            <a:r>
              <a:rPr lang="ru-RU" b="1" dirty="0" smtClean="0"/>
              <a:t>- сделки по экономической </a:t>
            </a:r>
            <a:r>
              <a:rPr lang="ru-RU" b="1" dirty="0"/>
              <a:t>концентрации </a:t>
            </a:r>
            <a:endParaRPr lang="ru-RU" dirty="0" smtClean="0"/>
          </a:p>
          <a:p>
            <a:pPr algn="just"/>
            <a:r>
              <a:rPr lang="ru-RU" dirty="0" smtClean="0"/>
              <a:t>если </a:t>
            </a:r>
            <a:r>
              <a:rPr lang="ru-RU" dirty="0"/>
              <a:t>суммарная стоимость активов по последнему балансу лица, являющегося объектом экономической концентрации, и его группы лиц составляет от восьмисот миллионов до двух миллиардов рублей, могут быть совершены без предварительного согласия антимонопольного органа, но с последующим уведомлением об их осуществлении</a:t>
            </a:r>
          </a:p>
          <a:p>
            <a:pPr algn="just"/>
            <a:endParaRPr lang="ru-RU" dirty="0"/>
          </a:p>
          <a:p>
            <a:pPr algn="just"/>
            <a:r>
              <a:rPr lang="ru-RU" b="1" dirty="0" smtClean="0"/>
              <a:t>-</a:t>
            </a:r>
            <a:r>
              <a:rPr lang="ru-RU" dirty="0" smtClean="0"/>
              <a:t> </a:t>
            </a:r>
            <a:r>
              <a:rPr lang="ru-RU" b="1" dirty="0" smtClean="0"/>
              <a:t>предоставление преференции</a:t>
            </a:r>
            <a:endParaRPr lang="ru-RU" b="1" dirty="0"/>
          </a:p>
          <a:p>
            <a:pPr algn="just"/>
            <a:r>
              <a:rPr lang="ru-RU" dirty="0"/>
              <a:t>в целях социального обеспечения населения, поддержки малого и среднего бизнеса, обеспечения обороноспособности страны и безопасности государства</a:t>
            </a: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endParaRPr>
          </a:p>
          <a:p>
            <a:pPr algn="just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endParaRPr>
          </a:p>
          <a:p>
            <a:pPr algn="just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30117" y="658794"/>
            <a:ext cx="5290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ru-RU" sz="2400" b="1" dirty="0" smtClean="0">
                <a:solidFill>
                  <a:srgbClr val="006876"/>
                </a:solidFill>
                <a:cs typeface="Arial" pitchFamily="34" charset="0"/>
              </a:rPr>
              <a:t>Изменения законодательства</a:t>
            </a:r>
            <a:endParaRPr lang="ru-RU" sz="2400" b="1" dirty="0">
              <a:solidFill>
                <a:srgbClr val="00687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69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247" b="5263"/>
          <a:stretch/>
        </p:blipFill>
        <p:spPr bwMode="auto">
          <a:xfrm>
            <a:off x="-452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6090" t="27970" r="5039" b="4260"/>
          <a:stretch/>
        </p:blipFill>
        <p:spPr bwMode="auto">
          <a:xfrm>
            <a:off x="5544256" y="-2"/>
            <a:ext cx="35638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335425" y="216634"/>
            <a:ext cx="680424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800"/>
              </a:spcBef>
              <a:defRPr/>
            </a:pPr>
            <a:r>
              <a:rPr lang="ru-RU" sz="1600" b="1" dirty="0" smtClean="0">
                <a:solidFill>
                  <a:srgbClr val="006876"/>
                </a:solidFill>
                <a:cs typeface="Arial" pitchFamily="34" charset="0"/>
              </a:rPr>
              <a:t>Липецкое УФАС России</a:t>
            </a:r>
            <a:endParaRPr lang="ru-RU" sz="1600" b="1" dirty="0">
              <a:solidFill>
                <a:srgbClr val="006876"/>
              </a:solidFill>
              <a:cs typeface="Arial" pitchFamily="34" charset="0"/>
            </a:endParaRPr>
          </a:p>
          <a:p>
            <a:pPr algn="r">
              <a:spcBef>
                <a:spcPts val="0"/>
              </a:spcBef>
              <a:defRPr/>
            </a:pPr>
            <a:endParaRPr lang="ru-RU" sz="700" b="1" dirty="0">
              <a:solidFill>
                <a:srgbClr val="00687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548680"/>
            <a:ext cx="3240000" cy="0"/>
          </a:xfrm>
          <a:prstGeom prst="rect">
            <a:avLst/>
          </a:prstGeom>
          <a:solidFill>
            <a:srgbClr val="006876"/>
          </a:solidFill>
          <a:ln>
            <a:solidFill>
              <a:srgbClr val="006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7872" y="5949280"/>
            <a:ext cx="3803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3" b="94463" l="9970" r="89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14"/>
          <a:stretch/>
        </p:blipFill>
        <p:spPr>
          <a:xfrm>
            <a:off x="2128" y="-226678"/>
            <a:ext cx="2655262" cy="338437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0" y="294618"/>
            <a:ext cx="21559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286-ФЗ 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02315-E41F-4851-9995-1F95E187BA1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55914" y="1196752"/>
            <a:ext cx="6551133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Особенности </a:t>
            </a:r>
            <a:r>
              <a:rPr lang="ru-RU" sz="2000" b="1" dirty="0"/>
              <a:t>исполнения и заключения в 2022 и 2023 годах договоров на установку и эксплуатацию рекламных конструкций </a:t>
            </a:r>
            <a:endParaRPr lang="ru-RU" sz="2000" b="1" dirty="0" smtClean="0"/>
          </a:p>
          <a:p>
            <a:pPr algn="just"/>
            <a:endParaRPr lang="ru-RU" sz="2000" b="1" dirty="0" smtClean="0"/>
          </a:p>
          <a:p>
            <a:pPr marL="285750" indent="-285750" algn="just">
              <a:buFontTx/>
              <a:buChar char="-"/>
            </a:pPr>
            <a:r>
              <a:rPr lang="ru-RU" sz="1700" b="1" dirty="0" smtClean="0"/>
              <a:t>Орган вправе </a:t>
            </a:r>
            <a:r>
              <a:rPr lang="ru-RU" sz="1700" b="1" dirty="0"/>
              <a:t>определить случаи предоставления </a:t>
            </a:r>
            <a:r>
              <a:rPr lang="ru-RU" b="1" u="sng" dirty="0"/>
              <a:t>отсрочки</a:t>
            </a:r>
            <a:r>
              <a:rPr lang="ru-RU" sz="1700" b="1" dirty="0"/>
              <a:t> </a:t>
            </a:r>
            <a:r>
              <a:rPr lang="ru-RU" sz="1700" b="1" dirty="0" smtClean="0"/>
              <a:t>(не более года) осуществления платежей</a:t>
            </a:r>
            <a:r>
              <a:rPr lang="ru-RU" sz="1700" b="1" dirty="0"/>
              <a:t> и </a:t>
            </a:r>
            <a:r>
              <a:rPr lang="ru-RU" sz="1700" b="1" u="sng" dirty="0" smtClean="0"/>
              <a:t>их снижения</a:t>
            </a:r>
            <a:r>
              <a:rPr lang="ru-RU" sz="1700" b="1" dirty="0" smtClean="0"/>
              <a:t> (не более половины на срок не более года)</a:t>
            </a:r>
          </a:p>
          <a:p>
            <a:pPr marL="285750" indent="-285750" algn="just">
              <a:buFontTx/>
              <a:buChar char="-"/>
            </a:pPr>
            <a:r>
              <a:rPr lang="ru-RU" sz="1700" b="1" dirty="0" smtClean="0"/>
              <a:t>До </a:t>
            </a:r>
            <a:r>
              <a:rPr lang="ru-RU" sz="1700" b="1" dirty="0"/>
              <a:t>1 марта 2023 </a:t>
            </a:r>
            <a:r>
              <a:rPr lang="ru-RU" sz="1700" b="1" dirty="0" smtClean="0"/>
              <a:t>года лицо вправе </a:t>
            </a:r>
            <a:r>
              <a:rPr lang="ru-RU" sz="1700" b="1" dirty="0"/>
              <a:t>обратиться в </a:t>
            </a:r>
            <a:r>
              <a:rPr lang="ru-RU" sz="1700" b="1" dirty="0" smtClean="0"/>
              <a:t>орган </a:t>
            </a:r>
            <a:r>
              <a:rPr lang="ru-RU" sz="1700" b="1" dirty="0"/>
              <a:t>с заявлением о заключении дополнительного </a:t>
            </a:r>
            <a:r>
              <a:rPr lang="ru-RU" sz="1700" b="1" dirty="0" smtClean="0"/>
              <a:t>соглашения на увеличение </a:t>
            </a:r>
            <a:r>
              <a:rPr lang="ru-RU" sz="1700" b="1" dirty="0"/>
              <a:t>срока действия такого </a:t>
            </a:r>
            <a:r>
              <a:rPr lang="ru-RU" sz="1700" b="1" dirty="0" smtClean="0"/>
              <a:t>договора (</a:t>
            </a:r>
            <a:r>
              <a:rPr lang="ru-RU" sz="1700" b="1" u="sng" dirty="0" smtClean="0"/>
              <a:t>на 1 год и менее</a:t>
            </a:r>
            <a:r>
              <a:rPr lang="ru-RU" sz="1700" b="1" dirty="0" smtClean="0"/>
              <a:t>), </a:t>
            </a:r>
            <a:r>
              <a:rPr lang="ru-RU" sz="1700" b="1" dirty="0"/>
              <a:t>независимо от наличия задолженности по </a:t>
            </a:r>
            <a:r>
              <a:rPr lang="ru-RU" sz="1700" b="1" dirty="0" smtClean="0"/>
              <a:t>договору.</a:t>
            </a:r>
          </a:p>
          <a:p>
            <a:pPr marL="285750" indent="-285750" algn="just">
              <a:buFontTx/>
              <a:buChar char="-"/>
            </a:pPr>
            <a:r>
              <a:rPr lang="ru-RU" sz="1700" b="1" dirty="0" smtClean="0"/>
              <a:t>Орган обязан </a:t>
            </a:r>
            <a:r>
              <a:rPr lang="ru-RU" sz="1700" b="1" u="sng" dirty="0"/>
              <a:t>без проведения торгов </a:t>
            </a:r>
            <a:r>
              <a:rPr lang="ru-RU" sz="1700" b="1" dirty="0"/>
              <a:t>заключить дополнительное соглашение в срок не позднее 5 рабочих дней со дня поступления </a:t>
            </a:r>
            <a:r>
              <a:rPr lang="ru-RU" sz="1700" b="1" dirty="0" smtClean="0"/>
              <a:t>заявления и продлить срок </a:t>
            </a:r>
            <a:r>
              <a:rPr lang="ru-RU" sz="1700" b="1" dirty="0"/>
              <a:t>действия </a:t>
            </a:r>
            <a:r>
              <a:rPr lang="ru-RU" sz="1700" b="1" dirty="0" smtClean="0"/>
              <a:t>разрешения </a:t>
            </a:r>
            <a:r>
              <a:rPr lang="ru-RU" sz="1700" b="1" u="sng" dirty="0" smtClean="0"/>
              <a:t>без уплаты </a:t>
            </a:r>
            <a:r>
              <a:rPr lang="ru-RU" sz="1700" b="1" u="sng" dirty="0"/>
              <a:t>госпошлины за выдачу разрешения.</a:t>
            </a:r>
          </a:p>
          <a:p>
            <a:pPr algn="just"/>
            <a:endParaRPr lang="ru-RU" sz="1700" b="1" dirty="0"/>
          </a:p>
          <a:p>
            <a:pPr algn="just"/>
            <a:endParaRPr lang="ru-RU" sz="1700" b="1" dirty="0" smtClean="0"/>
          </a:p>
          <a:p>
            <a:pPr algn="just"/>
            <a:endParaRPr lang="ru-RU" sz="2000" b="1" dirty="0"/>
          </a:p>
          <a:p>
            <a:pPr algn="just"/>
            <a:endParaRPr lang="ru-RU" sz="2000" b="1" dirty="0"/>
          </a:p>
          <a:p>
            <a:pPr algn="just"/>
            <a:r>
              <a:rPr lang="ru-RU" b="1" dirty="0" smtClean="0"/>
              <a:t>-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endParaRPr>
          </a:p>
          <a:p>
            <a:pPr algn="just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endParaRPr>
          </a:p>
          <a:p>
            <a:pPr algn="just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30117" y="658794"/>
            <a:ext cx="5290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ru-RU" sz="2400" b="1" dirty="0" smtClean="0">
                <a:solidFill>
                  <a:srgbClr val="006876"/>
                </a:solidFill>
                <a:cs typeface="Arial" pitchFamily="34" charset="0"/>
              </a:rPr>
              <a:t>Изменения законодательства</a:t>
            </a:r>
            <a:endParaRPr lang="ru-RU" sz="2400" b="1" dirty="0">
              <a:solidFill>
                <a:srgbClr val="00687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15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247" b="5263"/>
          <a:stretch/>
        </p:blipFill>
        <p:spPr bwMode="auto">
          <a:xfrm>
            <a:off x="-35856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6090" t="27970" r="5039" b="4260"/>
          <a:stretch/>
        </p:blipFill>
        <p:spPr bwMode="auto">
          <a:xfrm>
            <a:off x="5592297" y="1"/>
            <a:ext cx="35638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335425" y="216634"/>
            <a:ext cx="680424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800"/>
              </a:spcBef>
              <a:defRPr/>
            </a:pPr>
            <a:r>
              <a:rPr lang="ru-RU" sz="1600" b="1" dirty="0" smtClean="0">
                <a:solidFill>
                  <a:srgbClr val="006876"/>
                </a:solidFill>
                <a:cs typeface="Arial" pitchFamily="34" charset="0"/>
              </a:rPr>
              <a:t>Липецкое УФАС России</a:t>
            </a:r>
            <a:endParaRPr lang="ru-RU" sz="1600" b="1" dirty="0">
              <a:solidFill>
                <a:srgbClr val="006876"/>
              </a:solidFill>
              <a:cs typeface="Arial" pitchFamily="34" charset="0"/>
            </a:endParaRPr>
          </a:p>
          <a:p>
            <a:pPr algn="r">
              <a:spcBef>
                <a:spcPts val="0"/>
              </a:spcBef>
              <a:defRPr/>
            </a:pPr>
            <a:endParaRPr lang="ru-RU" sz="700" b="1" dirty="0">
              <a:solidFill>
                <a:srgbClr val="00687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548680"/>
            <a:ext cx="3240000" cy="0"/>
          </a:xfrm>
          <a:prstGeom prst="rect">
            <a:avLst/>
          </a:prstGeom>
          <a:solidFill>
            <a:srgbClr val="006876"/>
          </a:solidFill>
          <a:ln>
            <a:solidFill>
              <a:srgbClr val="006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7872" y="5949280"/>
            <a:ext cx="3803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3" b="94463" l="9970" r="89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14"/>
          <a:stretch/>
        </p:blipFill>
        <p:spPr>
          <a:xfrm>
            <a:off x="-33701" y="-224536"/>
            <a:ext cx="2655262" cy="338437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-23339" y="1052736"/>
            <a:ext cx="21559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Мониторинг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02315-E41F-4851-9995-1F95E187BA1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330991"/>
            <a:ext cx="655113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Tx/>
              <a:buNone/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розничном рынке реализации АИ-92 долю более 50%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занимает </a:t>
            </a:r>
          </a:p>
          <a:p>
            <a:pPr marL="0" indent="0" algn="just">
              <a:buFontTx/>
              <a:buNone/>
              <a:defRPr/>
            </a:pP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АО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Липецкнефтепродукт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 </a:t>
            </a:r>
            <a:r>
              <a:rPr lang="ru-RU" b="1" dirty="0"/>
              <a:t>57,3%</a:t>
            </a:r>
            <a:r>
              <a:rPr lang="ru-RU" dirty="0"/>
              <a:t> </a:t>
            </a:r>
            <a:r>
              <a:rPr lang="ru-RU" b="1" dirty="0" smtClean="0"/>
              <a:t>(в 2020 -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57,1%)</a:t>
            </a:r>
          </a:p>
          <a:p>
            <a:pPr marL="0" indent="0" algn="just">
              <a:lnSpc>
                <a:spcPct val="150000"/>
              </a:lnSpc>
              <a:buFontTx/>
              <a:buNone/>
              <a:defRPr/>
            </a:pP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розничном рынке реализации АИ-95 установлено коллективное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доминирование:</a:t>
            </a:r>
          </a:p>
          <a:p>
            <a:pPr marL="0" indent="0" algn="just">
              <a:buFontTx/>
              <a:buNone/>
              <a:defRPr/>
            </a:pP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АО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Липецкнефтепродукт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 45,7%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(в 2020 - 46,2%),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ru-RU" b="1" dirty="0"/>
              <a:t>ООО «Лукойл-</a:t>
            </a:r>
            <a:r>
              <a:rPr lang="ru-RU" b="1" dirty="0" err="1"/>
              <a:t>Центрнефтепродукт</a:t>
            </a:r>
            <a:r>
              <a:rPr lang="ru-RU" b="1" dirty="0"/>
              <a:t>» – 31,9% (в 2020 году – 32,2%,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ООО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«Шелл Нефть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» -  </a:t>
            </a:r>
            <a:r>
              <a:rPr lang="ru-RU" b="1" dirty="0"/>
              <a:t>9,5</a:t>
            </a:r>
            <a:r>
              <a:rPr lang="ru-RU" b="1" dirty="0" smtClean="0"/>
              <a:t>%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ООО «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ГНП сеть» - 9,1%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FontTx/>
              <a:buNone/>
              <a:defRPr/>
            </a:pP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58564" y="673532"/>
            <a:ext cx="5290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ru-RU" sz="2800" b="1" dirty="0" smtClean="0">
                <a:solidFill>
                  <a:srgbClr val="006876"/>
                </a:solidFill>
                <a:cs typeface="Arial" pitchFamily="34" charset="0"/>
              </a:rPr>
              <a:t>АИ-92, АИ-95</a:t>
            </a:r>
            <a:r>
              <a:rPr lang="ru-RU" sz="2400" b="1" dirty="0" smtClean="0">
                <a:solidFill>
                  <a:srgbClr val="006876"/>
                </a:solidFill>
                <a:cs typeface="Arial" pitchFamily="34" charset="0"/>
              </a:rPr>
              <a:t> </a:t>
            </a:r>
            <a:endParaRPr lang="ru-RU" sz="2400" b="1" dirty="0">
              <a:solidFill>
                <a:srgbClr val="006876"/>
              </a:solidFill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549" y="4564320"/>
            <a:ext cx="3159013" cy="209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2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247" b="5263"/>
          <a:stretch/>
        </p:blipFill>
        <p:spPr bwMode="auto">
          <a:xfrm>
            <a:off x="-35856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6090" t="27970" r="5039" b="4260"/>
          <a:stretch/>
        </p:blipFill>
        <p:spPr bwMode="auto">
          <a:xfrm>
            <a:off x="5592297" y="1"/>
            <a:ext cx="35638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335425" y="216634"/>
            <a:ext cx="680424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800"/>
              </a:spcBef>
              <a:defRPr/>
            </a:pPr>
            <a:r>
              <a:rPr lang="ru-RU" sz="1600" b="1" dirty="0" smtClean="0">
                <a:solidFill>
                  <a:srgbClr val="006876"/>
                </a:solidFill>
                <a:cs typeface="Arial" pitchFamily="34" charset="0"/>
              </a:rPr>
              <a:t>Липецкое УФАС России</a:t>
            </a:r>
            <a:endParaRPr lang="ru-RU" sz="1600" b="1" dirty="0">
              <a:solidFill>
                <a:srgbClr val="006876"/>
              </a:solidFill>
              <a:cs typeface="Arial" pitchFamily="34" charset="0"/>
            </a:endParaRPr>
          </a:p>
          <a:p>
            <a:pPr algn="r">
              <a:spcBef>
                <a:spcPts val="0"/>
              </a:spcBef>
              <a:defRPr/>
            </a:pPr>
            <a:endParaRPr lang="ru-RU" sz="700" b="1" dirty="0">
              <a:solidFill>
                <a:srgbClr val="00687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548680"/>
            <a:ext cx="3240000" cy="0"/>
          </a:xfrm>
          <a:prstGeom prst="rect">
            <a:avLst/>
          </a:prstGeom>
          <a:solidFill>
            <a:srgbClr val="006876"/>
          </a:solidFill>
          <a:ln>
            <a:solidFill>
              <a:srgbClr val="006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7872" y="5949280"/>
            <a:ext cx="3803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3" b="94463" l="9970" r="89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14"/>
          <a:stretch/>
        </p:blipFill>
        <p:spPr>
          <a:xfrm>
            <a:off x="-33701" y="-224536"/>
            <a:ext cx="2655262" cy="338437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-23339" y="1052736"/>
            <a:ext cx="21559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Мониторинг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02315-E41F-4851-9995-1F95E187BA1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330991"/>
            <a:ext cx="655113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розничном рынке реализации АИ-98 долю более 50% занимает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ООО «ГНП »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ru-RU" b="1" dirty="0" smtClean="0"/>
              <a:t>94,2</a:t>
            </a:r>
            <a:r>
              <a:rPr lang="ru-RU" b="1" dirty="0"/>
              <a:t>%</a:t>
            </a:r>
            <a:r>
              <a:rPr lang="ru-RU" dirty="0"/>
              <a:t> </a:t>
            </a:r>
            <a:endParaRPr lang="ru-RU" dirty="0" smtClean="0"/>
          </a:p>
          <a:p>
            <a:pPr marL="0" indent="0" algn="just">
              <a:buFontTx/>
              <a:buNone/>
              <a:defRPr/>
            </a:pPr>
            <a:endParaRPr lang="ru-RU" dirty="0" smtClean="0"/>
          </a:p>
          <a:p>
            <a:pPr algn="just"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розничном рынке реализации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Экто-100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долю более 50% занимает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ru-RU" b="1" dirty="0" smtClean="0"/>
              <a:t>ООО </a:t>
            </a:r>
            <a:r>
              <a:rPr lang="ru-RU" b="1" dirty="0"/>
              <a:t>«Лукойл-</a:t>
            </a:r>
            <a:r>
              <a:rPr lang="ru-RU" b="1" dirty="0" err="1"/>
              <a:t>Центрнефтепродукт</a:t>
            </a:r>
            <a:r>
              <a:rPr lang="ru-RU" b="1" dirty="0"/>
              <a:t>» с долей 96,5% </a:t>
            </a:r>
            <a:endParaRPr lang="ru-RU" b="1" dirty="0" smtClean="0"/>
          </a:p>
          <a:p>
            <a:pPr algn="just">
              <a:defRPr/>
            </a:pP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розничном рынке реализации дизельного топлива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долю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более 50% занимает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АО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Липецкнефтепродукт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 с долей 63,2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%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58564" y="673532"/>
            <a:ext cx="5290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ru-RU" sz="2800" b="1" dirty="0" smtClean="0">
                <a:solidFill>
                  <a:srgbClr val="006876"/>
                </a:solidFill>
                <a:cs typeface="Arial" pitchFamily="34" charset="0"/>
              </a:rPr>
              <a:t>АИ-98,Экто-100, ДТ</a:t>
            </a:r>
            <a:r>
              <a:rPr lang="ru-RU" sz="2400" b="1" dirty="0" smtClean="0">
                <a:solidFill>
                  <a:srgbClr val="006876"/>
                </a:solidFill>
                <a:cs typeface="Arial" pitchFamily="34" charset="0"/>
              </a:rPr>
              <a:t> </a:t>
            </a:r>
            <a:endParaRPr lang="ru-RU" sz="2400" b="1" dirty="0">
              <a:solidFill>
                <a:srgbClr val="006876"/>
              </a:solidFill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473" y="4593423"/>
            <a:ext cx="3159013" cy="209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7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9830</TotalTime>
  <Words>947</Words>
  <Application>Microsoft Office PowerPoint</Application>
  <PresentationFormat>Экран (4:3)</PresentationFormat>
  <Paragraphs>197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MS PGothic</vt:lpstr>
      <vt:lpstr>Arial</vt:lpstr>
      <vt:lpstr>Calibri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Данные мониторинга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полезная инициатива</dc:title>
  <dc:creator>Мария Плотникова</dc:creator>
  <cp:lastModifiedBy>Черниченков Дмитрий Алексеевич</cp:lastModifiedBy>
  <cp:revision>356</cp:revision>
  <dcterms:created xsi:type="dcterms:W3CDTF">2010-03-12T07:59:35Z</dcterms:created>
  <dcterms:modified xsi:type="dcterms:W3CDTF">2022-11-16T06:59:01Z</dcterms:modified>
</cp:coreProperties>
</file>