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304" r:id="rId4"/>
    <p:sldId id="305" r:id="rId5"/>
    <p:sldId id="306" r:id="rId6"/>
    <p:sldId id="307" r:id="rId7"/>
    <p:sldId id="308" r:id="rId8"/>
    <p:sldId id="309" r:id="rId9"/>
    <p:sldId id="314" r:id="rId10"/>
    <p:sldId id="315" r:id="rId11"/>
    <p:sldId id="316" r:id="rId12"/>
    <p:sldId id="310" r:id="rId13"/>
    <p:sldId id="311" r:id="rId14"/>
    <p:sldId id="313" r:id="rId15"/>
    <p:sldId id="291" r:id="rId16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Open Sans" panose="020B0606030504020204" pitchFamily="34" charset="0"/>
      <p:regular r:id="rId23"/>
      <p:bold r:id="rId24"/>
      <p:italic r:id="rId25"/>
      <p:boldItalic r:id="rId26"/>
    </p:embeddedFont>
    <p:embeddedFont>
      <p:font typeface="Open Sans Light" panose="020B0306030504020204" pitchFamily="34" charset="0"/>
      <p:regular r:id="rId27"/>
      <p:italic r:id="rId28"/>
    </p:embeddedFont>
    <p:embeddedFont>
      <p:font typeface="Open Sans Semibold" panose="020B0606030504020204" pitchFamily="34" charset="0"/>
      <p:regular r:id="rId29"/>
      <p:bold r:id="rId30"/>
      <p:italic r:id="rId31"/>
      <p:boldItalic r:id="rId3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E51F791-5470-4B83-ADDC-08EE67684F9E}">
          <p14:sldIdLst>
            <p14:sldId id="256"/>
            <p14:sldId id="257"/>
            <p14:sldId id="304"/>
            <p14:sldId id="305"/>
            <p14:sldId id="306"/>
            <p14:sldId id="307"/>
            <p14:sldId id="308"/>
            <p14:sldId id="309"/>
          </p14:sldIdLst>
        </p14:section>
        <p14:section name="Раздел без заголовка" id="{0725A3AE-B958-4289-AA96-C752571E540B}">
          <p14:sldIdLst>
            <p14:sldId id="314"/>
            <p14:sldId id="315"/>
            <p14:sldId id="316"/>
            <p14:sldId id="310"/>
            <p14:sldId id="311"/>
            <p14:sldId id="313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54" userDrawn="1">
          <p15:clr>
            <a:srgbClr val="A4A3A4"/>
          </p15:clr>
        </p15:guide>
        <p15:guide id="2" pos="10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15B"/>
    <a:srgbClr val="1401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906" autoAdjust="0"/>
    <p:restoredTop sz="94660"/>
  </p:normalViewPr>
  <p:slideViewPr>
    <p:cSldViewPr snapToGrid="0">
      <p:cViewPr varScale="1">
        <p:scale>
          <a:sx n="89" d="100"/>
          <a:sy n="89" d="100"/>
        </p:scale>
        <p:origin x="272" y="984"/>
      </p:cViewPr>
      <p:guideLst>
        <p:guide orient="horz" pos="754"/>
        <p:guide pos="10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40B55-A806-4A6D-88B3-4293D8753B22}" type="datetimeFigureOut">
              <a:rPr lang="ru-RU" smtClean="0"/>
              <a:t>01.08.2023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F5EE5-4DAB-48BE-B934-3ECE9717E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208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40B55-A806-4A6D-88B3-4293D8753B22}" type="datetimeFigureOut">
              <a:rPr lang="ru-RU" smtClean="0"/>
              <a:t>01.08.2023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F5EE5-4DAB-48BE-B934-3ECE9717E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676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40B55-A806-4A6D-88B3-4293D8753B22}" type="datetimeFigureOut">
              <a:rPr lang="ru-RU" smtClean="0"/>
              <a:t>01.08.2023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F5EE5-4DAB-48BE-B934-3ECE9717E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702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40B55-A806-4A6D-88B3-4293D8753B22}" type="datetimeFigureOut">
              <a:rPr lang="ru-RU" smtClean="0"/>
              <a:t>01.08.2023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F5EE5-4DAB-48BE-B934-3ECE9717E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557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40B55-A806-4A6D-88B3-4293D8753B22}" type="datetimeFigureOut">
              <a:rPr lang="ru-RU" smtClean="0"/>
              <a:t>01.08.2023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F5EE5-4DAB-48BE-B934-3ECE9717E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687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40B55-A806-4A6D-88B3-4293D8753B22}" type="datetimeFigureOut">
              <a:rPr lang="ru-RU" smtClean="0"/>
              <a:t>01.08.2023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F5EE5-4DAB-48BE-B934-3ECE9717E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83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40B55-A806-4A6D-88B3-4293D8753B22}" type="datetimeFigureOut">
              <a:rPr lang="ru-RU" smtClean="0"/>
              <a:t>01.08.2023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F5EE5-4DAB-48BE-B934-3ECE9717E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734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40B55-A806-4A6D-88B3-4293D8753B22}" type="datetimeFigureOut">
              <a:rPr lang="ru-RU" smtClean="0"/>
              <a:t>01.08.2023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F5EE5-4DAB-48BE-B934-3ECE9717E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80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40B55-A806-4A6D-88B3-4293D8753B22}" type="datetimeFigureOut">
              <a:rPr lang="ru-RU" smtClean="0"/>
              <a:t>01.08.2023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F5EE5-4DAB-48BE-B934-3ECE9717E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216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40B55-A806-4A6D-88B3-4293D8753B22}" type="datetimeFigureOut">
              <a:rPr lang="ru-RU" smtClean="0"/>
              <a:t>01.08.2023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F5EE5-4DAB-48BE-B934-3ECE9717E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650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40B55-A806-4A6D-88B3-4293D8753B22}" type="datetimeFigureOut">
              <a:rPr lang="ru-RU" smtClean="0"/>
              <a:t>01.08.2023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F5EE5-4DAB-48BE-B934-3ECE9717E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38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40B55-A806-4A6D-88B3-4293D8753B22}" type="datetimeFigureOut">
              <a:rPr lang="ru-RU" smtClean="0"/>
              <a:t>01.08.2023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F5EE5-4DAB-48BE-B934-3ECE9717E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355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interactivead.ru/wp-content/uploads/2023/02/arir22_rkn-21.02.pdf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interactivead.ru/wp-content/uploads/2022/11/arir22_ads_id_recommendations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rir.grfc.ru/help" TargetMode="External"/><Relationship Id="rId5" Type="http://schemas.openxmlformats.org/officeDocument/2006/relationships/hyperlink" Target="https://base.garant.ru/12145525/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://publication.pravo.gov.ru/Document/View/0001202205270045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maklaeva.anastasia@gmail.com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kn.gov.ru/register-ord/register/" TargetMode="Externa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383" y="-3367156"/>
            <a:ext cx="9677401" cy="12904005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 rot="3679665">
            <a:off x="-1248476" y="-1624587"/>
            <a:ext cx="10217618" cy="9965953"/>
          </a:xfrm>
          <a:prstGeom prst="roundRect">
            <a:avLst/>
          </a:prstGeom>
          <a:solidFill>
            <a:srgbClr val="0C01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82842" y="1146426"/>
            <a:ext cx="7042484" cy="1655762"/>
          </a:xfrm>
        </p:spPr>
        <p:txBody>
          <a:bodyPr>
            <a:noAutofit/>
          </a:bodyPr>
          <a:lstStyle/>
          <a:p>
            <a:pPr algn="l"/>
            <a:r>
              <a:rPr lang="ru-RU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ТЕХНИЧЕСКАЯ СТОРОНА МАРКИРОВКИ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0040" y="3787850"/>
            <a:ext cx="6585285" cy="1655762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ru-RU" sz="2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Анастасия </a:t>
            </a:r>
            <a:r>
              <a:rPr lang="ru-RU" sz="28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Маклаева</a:t>
            </a:r>
            <a:endParaRPr lang="ru-RU" sz="2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lnSpc>
                <a:spcPct val="80000"/>
              </a:lnSpc>
            </a:pPr>
            <a:r>
              <a:rPr lang="ru-RU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Председатель комиссии по цифровому развитию</a:t>
            </a:r>
          </a:p>
          <a:p>
            <a:pPr algn="l">
              <a:lnSpc>
                <a:spcPct val="80000"/>
              </a:lnSpc>
            </a:pPr>
            <a:r>
              <a:rPr lang="ru-RU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Московского областного отделения «ОПОРЫ РОССИИ»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27221" y="3745832"/>
            <a:ext cx="128613" cy="18099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489590" y="5160247"/>
            <a:ext cx="4970019" cy="5667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sz="1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Липецк, август 2023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008" y="313439"/>
            <a:ext cx="2325628" cy="59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79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20317" y="-16626"/>
            <a:ext cx="1917031" cy="13561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ru-RU" sz="6600" b="1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175" y="5030956"/>
            <a:ext cx="2114048" cy="21140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032" y="4347411"/>
            <a:ext cx="3991816" cy="268404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015" y="357577"/>
            <a:ext cx="2325628" cy="593202"/>
          </a:xfrm>
          <a:prstGeom prst="rect">
            <a:avLst/>
          </a:prstGeom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1475873" y="485880"/>
            <a:ext cx="8090644" cy="15819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Как передавать данные о рекламе на сторонних площадках на примере ОРД </a:t>
            </a:r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VK</a:t>
            </a:r>
            <a:endParaRPr lang="ru-RU" sz="3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65B977-80EC-CE9C-5ADE-040582F103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1518"/>
            <a:ext cx="8558213" cy="179042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8B573FB-23FD-65D0-A549-80F611DD0F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96" y="3952049"/>
            <a:ext cx="11025800" cy="2373128"/>
          </a:xfrm>
          <a:prstGeom prst="rect">
            <a:avLst/>
          </a:prstGeom>
        </p:spPr>
      </p:pic>
      <p:sp>
        <p:nvSpPr>
          <p:cNvPr id="19" name="Стрелка вправо с вырезом 18">
            <a:extLst>
              <a:ext uri="{FF2B5EF4-FFF2-40B4-BE49-F238E27FC236}">
                <a16:creationId xmlns:a16="http://schemas.microsoft.com/office/drawing/2014/main" id="{F40B675A-551F-63D9-798A-E7F4C4598983}"/>
              </a:ext>
            </a:extLst>
          </p:cNvPr>
          <p:cNvSpPr/>
          <p:nvPr/>
        </p:nvSpPr>
        <p:spPr>
          <a:xfrm rot="2485886">
            <a:off x="565690" y="1507114"/>
            <a:ext cx="1026283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Стрелка вправо с вырезом 19">
            <a:extLst>
              <a:ext uri="{FF2B5EF4-FFF2-40B4-BE49-F238E27FC236}">
                <a16:creationId xmlns:a16="http://schemas.microsoft.com/office/drawing/2014/main" id="{61C45EBC-D2A8-E604-DFFB-100204911219}"/>
              </a:ext>
            </a:extLst>
          </p:cNvPr>
          <p:cNvSpPr/>
          <p:nvPr/>
        </p:nvSpPr>
        <p:spPr>
          <a:xfrm rot="8286205">
            <a:off x="4378772" y="3839537"/>
            <a:ext cx="1026283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688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20317" y="-16626"/>
            <a:ext cx="1917031" cy="13561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</a:t>
            </a:r>
            <a:endParaRPr lang="ru-RU" sz="6600" b="1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175" y="5030956"/>
            <a:ext cx="2114048" cy="21140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032" y="4347411"/>
            <a:ext cx="3991816" cy="268404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015" y="357577"/>
            <a:ext cx="2325628" cy="59320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13DAB7-09ED-C0D3-C33D-F26AF20B47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37" y="2376701"/>
            <a:ext cx="7180363" cy="4123722"/>
          </a:xfrm>
          <a:prstGeom prst="rect">
            <a:avLst/>
          </a:prstGeom>
        </p:spPr>
      </p:pic>
      <p:sp>
        <p:nvSpPr>
          <p:cNvPr id="9" name="Стрелка вправо с вырезом 8">
            <a:extLst>
              <a:ext uri="{FF2B5EF4-FFF2-40B4-BE49-F238E27FC236}">
                <a16:creationId xmlns:a16="http://schemas.microsoft.com/office/drawing/2014/main" id="{A36BD769-E09D-AF88-BD46-9730E08C5754}"/>
              </a:ext>
            </a:extLst>
          </p:cNvPr>
          <p:cNvSpPr/>
          <p:nvPr/>
        </p:nvSpPr>
        <p:spPr>
          <a:xfrm rot="2485886">
            <a:off x="4674829" y="2423943"/>
            <a:ext cx="1026283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с вырезом 10">
            <a:extLst>
              <a:ext uri="{FF2B5EF4-FFF2-40B4-BE49-F238E27FC236}">
                <a16:creationId xmlns:a16="http://schemas.microsoft.com/office/drawing/2014/main" id="{09835C22-8C49-5887-34C7-746601129199}"/>
              </a:ext>
            </a:extLst>
          </p:cNvPr>
          <p:cNvSpPr/>
          <p:nvPr/>
        </p:nvSpPr>
        <p:spPr>
          <a:xfrm rot="10800000">
            <a:off x="8012233" y="2945177"/>
            <a:ext cx="978408" cy="484632"/>
          </a:xfrm>
          <a:prstGeom prst="notchedRightArrow">
            <a:avLst>
              <a:gd name="adj1" fmla="val 6256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id="{0411447E-7857-ABED-3D1F-A963E68AE9A4}"/>
              </a:ext>
            </a:extLst>
          </p:cNvPr>
          <p:cNvSpPr txBox="1">
            <a:spLocks/>
          </p:cNvSpPr>
          <p:nvPr/>
        </p:nvSpPr>
        <p:spPr>
          <a:xfrm>
            <a:off x="1628273" y="638280"/>
            <a:ext cx="8090644" cy="15819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Как передавать данные о рекламе на сторонних площадках на примере ОРД </a:t>
            </a:r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VK</a:t>
            </a:r>
            <a:endParaRPr lang="ru-RU" sz="3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486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20317" y="-16626"/>
            <a:ext cx="1917031" cy="13561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en-US" sz="6600" b="1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ru-RU" sz="6600" b="1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175" y="5030956"/>
            <a:ext cx="2114048" cy="21140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032" y="4347411"/>
            <a:ext cx="3991816" cy="268404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015" y="357577"/>
            <a:ext cx="2325628" cy="593202"/>
          </a:xfrm>
          <a:prstGeom prst="rect">
            <a:avLst/>
          </a:prstGeom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1475873" y="485880"/>
            <a:ext cx="8090644" cy="15819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Пример таблицы для передачи данных через Яндекс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035" y="1577340"/>
            <a:ext cx="9147884" cy="44425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551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20317" y="-16626"/>
            <a:ext cx="1917031" cy="13561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en-US" sz="6600" b="1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endParaRPr lang="ru-RU" sz="6600" b="1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175" y="5030956"/>
            <a:ext cx="2114048" cy="21140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032" y="4347411"/>
            <a:ext cx="3991816" cy="268404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015" y="357577"/>
            <a:ext cx="2325628" cy="593202"/>
          </a:xfrm>
          <a:prstGeom prst="rect">
            <a:avLst/>
          </a:prstGeom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1475873" y="485880"/>
            <a:ext cx="8090644" cy="15819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Как выглядит промаркированная реклама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275" y="1584374"/>
            <a:ext cx="7732603" cy="122346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5000"/>
              </a:prst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275" y="3011797"/>
            <a:ext cx="6613831" cy="122347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5000"/>
              </a:prst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254" y="4332541"/>
            <a:ext cx="5367824" cy="178753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43808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20317" y="-16626"/>
            <a:ext cx="1917031" cy="13561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en-US" sz="6600" b="1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endParaRPr lang="ru-RU" sz="6600" b="1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175" y="5030956"/>
            <a:ext cx="2114048" cy="21140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032" y="4347411"/>
            <a:ext cx="3991816" cy="268404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015" y="357577"/>
            <a:ext cx="2325628" cy="593202"/>
          </a:xfrm>
          <a:prstGeom prst="rect">
            <a:avLst/>
          </a:prstGeom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1475873" y="485880"/>
            <a:ext cx="7693352" cy="15819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Основные площадки и документы для отслеживания по теме маркировки</a:t>
            </a: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1475872" y="2014134"/>
            <a:ext cx="9519068" cy="28515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Федеральный закон "О рекламе"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5"/>
              </a:rPr>
              <a:t>https://base.garant.ru/12145525/</a:t>
            </a:r>
            <a:endParaRPr lang="ru-RU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1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Справочный центр ЕРИР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6"/>
              </a:rPr>
              <a:t>https://erir.grfc.ru/help</a:t>
            </a:r>
            <a:endParaRPr lang="ru-RU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1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Рекомендации по размещению идентификатора для разных форматов рекламы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7"/>
              </a:rPr>
              <a:t>https://interactivead.ru/wp-content/uploads/2022/11/arir22_ads_id_recommendations.pdf</a:t>
            </a:r>
            <a:endParaRPr lang="ru-RU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1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Разъяснения РКН по порядку учета рекламы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8"/>
              </a:rPr>
              <a:t>https://interactivead.ru/wp-content/uploads/2023/02/arir22_rkn-21.02.pdf</a:t>
            </a:r>
            <a:endParaRPr lang="ru-RU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1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"Об утверждении критериев отнесения рекламодателей, </a:t>
            </a:r>
            <a:r>
              <a:rPr lang="ru-RU" sz="16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рекламораспространителей</a:t>
            </a:r>
            <a:r>
              <a:rPr lang="ru-RU" sz="1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операторов рекламных систем, разместивших в информационно-телекоммуникационной сети "Интернет" рекламу (...)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9"/>
              </a:rPr>
              <a:t>http://publication.pravo.gov.ru/Document/View/0001202205270045</a:t>
            </a:r>
            <a:endParaRPr lang="ru-RU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183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-1054970" y="-483293"/>
            <a:ext cx="13928206" cy="7893087"/>
          </a:xfrm>
          <a:prstGeom prst="roundRect">
            <a:avLst/>
          </a:prstGeom>
          <a:solidFill>
            <a:srgbClr val="0C01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18673" y="1654706"/>
            <a:ext cx="10692064" cy="737714"/>
          </a:xfrm>
        </p:spPr>
        <p:txBody>
          <a:bodyPr>
            <a:noAutofit/>
          </a:bodyPr>
          <a:lstStyle/>
          <a:p>
            <a:pPr algn="l"/>
            <a:r>
              <a:rPr lang="ru-RU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СПАСИБО ЗА ВНИМАНИЕ!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015" y="357577"/>
            <a:ext cx="2325628" cy="593201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060406" y="3096348"/>
            <a:ext cx="6292631" cy="3478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Анастасия Алексеевна </a:t>
            </a:r>
            <a:r>
              <a:rPr lang="ru-RU" dirty="0" err="1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Маклаева</a:t>
            </a:r>
            <a:r>
              <a:rPr lang="ru-RU" sz="2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marL="0" indent="0">
              <a:buNone/>
            </a:pPr>
            <a:br>
              <a:rPr lang="ru-RU" sz="1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ru-RU" sz="1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Член Совета Московского областного отделения 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Председатель Комиссии по цифровому развитию МОО 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Член федеральной комиссии по рекламе</a:t>
            </a:r>
          </a:p>
          <a:p>
            <a:pPr marL="0" indent="0">
              <a:buNone/>
            </a:pPr>
            <a:endParaRPr lang="ru-RU" sz="2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+7 (916) 234-59-25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3"/>
              </a:rPr>
              <a:t>maklaeva.anastasia@gmail.com</a:t>
            </a:r>
            <a:endParaRPr lang="ru-RU" sz="2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9722930" y="5877384"/>
            <a:ext cx="2944999" cy="5612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Подпишись и получи презентацию первым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377" y="3808052"/>
            <a:ext cx="1893266" cy="188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667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20317" y="-16626"/>
            <a:ext cx="1917031" cy="13561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ru-RU" sz="6600" b="1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175" y="5056181"/>
            <a:ext cx="2114048" cy="21140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032" y="4347411"/>
            <a:ext cx="3991816" cy="2684045"/>
          </a:xfrm>
          <a:prstGeom prst="rect">
            <a:avLst/>
          </a:prstGeom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4765899" y="1421352"/>
            <a:ext cx="6068677" cy="3769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24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Маклаева</a:t>
            </a:r>
            <a:r>
              <a:rPr lang="ru-RU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Анастасия Алексеевна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015" y="357577"/>
            <a:ext cx="2325628" cy="593202"/>
          </a:xfrm>
          <a:prstGeom prst="rect">
            <a:avLst/>
          </a:prstGeom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4765900" y="2108369"/>
            <a:ext cx="6359300" cy="4174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Председатель комиссии по цифровому развитию Московского областного отделения "ОПОРЫ РОССИИ"</a:t>
            </a:r>
          </a:p>
          <a:p>
            <a:pPr>
              <a:lnSpc>
                <a:spcPct val="110000"/>
              </a:lnSpc>
            </a:pPr>
            <a:r>
              <a:rPr lang="ru-RU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Член федеральной комиссии по рекламе</a:t>
            </a:r>
          </a:p>
          <a:p>
            <a:pPr>
              <a:lnSpc>
                <a:spcPct val="110000"/>
              </a:lnSpc>
            </a:pPr>
            <a:r>
              <a:rPr lang="ru-RU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Член федерального IT-комитета</a:t>
            </a:r>
          </a:p>
          <a:p>
            <a:pPr>
              <a:lnSpc>
                <a:spcPct val="110000"/>
              </a:lnSpc>
            </a:pPr>
            <a:r>
              <a:rPr lang="ru-RU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Владелец рекламного агентства</a:t>
            </a:r>
          </a:p>
          <a:p>
            <a:pPr>
              <a:lnSpc>
                <a:spcPct val="110000"/>
              </a:lnSpc>
            </a:pPr>
            <a:r>
              <a:rPr lang="ru-RU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Администратор сообщества на 3500 топ-менеджеров рекламного рынка</a:t>
            </a:r>
          </a:p>
          <a:p>
            <a:pPr>
              <a:lnSpc>
                <a:spcPct val="110000"/>
              </a:lnSpc>
            </a:pPr>
            <a:r>
              <a:rPr lang="ru-RU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Прорабатывала вопросы маркировки интернет-рекламы на уровне федерального РКН после встречи с министром цифрового развития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11" y="1339516"/>
            <a:ext cx="3869350" cy="460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369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20317" y="-16626"/>
            <a:ext cx="1917031" cy="13561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lang="ru-RU" sz="6600" b="1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175" y="5030956"/>
            <a:ext cx="2114048" cy="21140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032" y="4347411"/>
            <a:ext cx="3991816" cy="2684045"/>
          </a:xfrm>
          <a:prstGeom prst="rect">
            <a:avLst/>
          </a:prstGeom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1475872" y="309936"/>
            <a:ext cx="7812506" cy="3769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Ключевые понятия при маркировке интернет-рекламы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015" y="357577"/>
            <a:ext cx="2325628" cy="593202"/>
          </a:xfrm>
          <a:prstGeom prst="rect">
            <a:avLst/>
          </a:prstGeom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1475872" y="1826827"/>
            <a:ext cx="9519068" cy="28515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ru-RU" sz="18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ЕРИР</a:t>
            </a:r>
            <a:r>
              <a:rPr lang="ru-RU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— Единый реестр интернет-рекламы, система учета интернет-рекламы, </a:t>
            </a:r>
            <a:br>
              <a:rPr lang="ru-RU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ru-RU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 ведомстве </a:t>
            </a:r>
            <a:r>
              <a:rPr lang="ru-RU" sz="18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Роскомнадзора</a:t>
            </a:r>
            <a:r>
              <a:rPr lang="ru-RU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b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endParaRPr lang="ru-RU" sz="18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sz="18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ОРД</a:t>
            </a:r>
            <a:r>
              <a:rPr lang="ru-RU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— оператор рекламных данных, </a:t>
            </a:r>
            <a:r>
              <a:rPr lang="ru-RU" sz="18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агрегатор</a:t>
            </a:r>
            <a:r>
              <a:rPr lang="ru-RU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информации от участников рекламного рынка для передачи в ЕРИР.</a:t>
            </a:r>
          </a:p>
          <a:p>
            <a:pPr marL="0" indent="0">
              <a:lnSpc>
                <a:spcPct val="110000"/>
              </a:lnSpc>
              <a:buNone/>
            </a:pPr>
            <a:br>
              <a:rPr lang="en-US" sz="18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ru-RU" sz="18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Токен</a:t>
            </a:r>
            <a:r>
              <a:rPr lang="ru-RU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— числовой идентификатор, который ОРД присваивается каждому рекламному креативу для дальнейшего отслеживания.</a:t>
            </a:r>
          </a:p>
          <a:p>
            <a:pPr marL="0" indent="0">
              <a:lnSpc>
                <a:spcPct val="110000"/>
              </a:lnSpc>
              <a:buNone/>
            </a:pPr>
            <a:br>
              <a:rPr lang="en-US" sz="18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ru-RU" sz="18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Маркировка рекламы </a:t>
            </a:r>
            <a:r>
              <a:rPr lang="ru-RU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— пометка «Реклама» на креативах, разметка креативов </a:t>
            </a:r>
            <a:r>
              <a:rPr lang="ru-RU" sz="18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токенами</a:t>
            </a:r>
            <a:r>
              <a:rPr lang="ru-RU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указание конечного заказчика, детализация актов.</a:t>
            </a:r>
          </a:p>
        </p:txBody>
      </p:sp>
    </p:spTree>
    <p:extLst>
      <p:ext uri="{BB962C8B-B14F-4D97-AF65-F5344CB8AC3E}">
        <p14:creationId xmlns:p14="http://schemas.microsoft.com/office/powerpoint/2010/main" val="1249328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20317" y="-16626"/>
            <a:ext cx="1917031" cy="13561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ru-RU" sz="6600" b="1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175" y="5030956"/>
            <a:ext cx="2114048" cy="21140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032" y="4347411"/>
            <a:ext cx="3991816" cy="2684045"/>
          </a:xfrm>
          <a:prstGeom prst="rect">
            <a:avLst/>
          </a:prstGeom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1475872" y="309936"/>
            <a:ext cx="7812506" cy="3769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Кто участвует в процессе маркировки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015" y="357577"/>
            <a:ext cx="2325628" cy="59320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872" y="1453028"/>
            <a:ext cx="8878920" cy="490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198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20317" y="-16626"/>
            <a:ext cx="1917031" cy="13561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05</a:t>
            </a:r>
            <a:endParaRPr lang="ru-RU" sz="6600" b="1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175" y="5030956"/>
            <a:ext cx="2114048" cy="21140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032" y="4347411"/>
            <a:ext cx="3991816" cy="268404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015" y="357577"/>
            <a:ext cx="2325628" cy="59320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348" y="1272015"/>
            <a:ext cx="9193056" cy="4592757"/>
          </a:xfrm>
          <a:prstGeom prst="rect">
            <a:avLst/>
          </a:prstGeom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1475872" y="309936"/>
            <a:ext cx="7812506" cy="3769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Алгоритм взаимодействия</a:t>
            </a:r>
          </a:p>
        </p:txBody>
      </p:sp>
    </p:spTree>
    <p:extLst>
      <p:ext uri="{BB962C8B-B14F-4D97-AF65-F5344CB8AC3E}">
        <p14:creationId xmlns:p14="http://schemas.microsoft.com/office/powerpoint/2010/main" val="3707517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20317" y="-16626"/>
            <a:ext cx="1917031" cy="13561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ru-RU" sz="6600" b="1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175" y="5030956"/>
            <a:ext cx="2114048" cy="21140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032" y="4347411"/>
            <a:ext cx="3991816" cy="268404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015" y="357577"/>
            <a:ext cx="2325628" cy="59320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035" y="1845879"/>
            <a:ext cx="7732603" cy="4592757"/>
          </a:xfrm>
          <a:prstGeom prst="rect">
            <a:avLst/>
          </a:prstGeom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1475872" y="309936"/>
            <a:ext cx="8090644" cy="15819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Цепочка взаимодействия по размещению рекламы с передачей данных в ЕРИР</a:t>
            </a:r>
          </a:p>
        </p:txBody>
      </p:sp>
    </p:spTree>
    <p:extLst>
      <p:ext uri="{BB962C8B-B14F-4D97-AF65-F5344CB8AC3E}">
        <p14:creationId xmlns:p14="http://schemas.microsoft.com/office/powerpoint/2010/main" val="3813262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20317" y="-16626"/>
            <a:ext cx="1917031" cy="13561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ru-RU" sz="6600" b="1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175" y="5030956"/>
            <a:ext cx="2114048" cy="21140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032" y="4347411"/>
            <a:ext cx="3991816" cy="268404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015" y="357577"/>
            <a:ext cx="2325628" cy="593202"/>
          </a:xfrm>
          <a:prstGeom prst="rect">
            <a:avLst/>
          </a:prstGeom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1475873" y="485880"/>
            <a:ext cx="8090644" cy="15819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Актуальные ОРД</a:t>
            </a: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1475872" y="1228097"/>
            <a:ext cx="9519068" cy="28515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В ноябре 2022 года </a:t>
            </a:r>
            <a:r>
              <a:rPr lang="ru-RU" sz="18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Роскомнадзор</a:t>
            </a:r>
            <a:r>
              <a:rPr lang="ru-RU" sz="18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утвердил перечень из семи операторов рекламных данных:</a:t>
            </a:r>
            <a:endParaRPr lang="ru-RU" sz="18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ru-RU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«Лаборатория разработки», </a:t>
            </a:r>
            <a:r>
              <a:rPr lang="ru-RU" sz="18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Сбер</a:t>
            </a:r>
            <a:r>
              <a:rPr lang="ru-RU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ru-RU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«Яндекс Оператор Рекламных Данных», Яндекс.</a:t>
            </a:r>
          </a:p>
          <a:p>
            <a:pPr>
              <a:lnSpc>
                <a:spcPct val="130000"/>
              </a:lnSpc>
            </a:pPr>
            <a:r>
              <a:rPr lang="ru-RU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«ВК Рекламные технологии», </a:t>
            </a:r>
            <a:r>
              <a:rPr lang="ru-RU" sz="18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Вконтакте</a:t>
            </a:r>
            <a:r>
              <a:rPr lang="ru-RU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ru-RU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«ОЗОН ОРД», </a:t>
            </a:r>
            <a:r>
              <a:rPr lang="ru-RU" sz="18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Ozon</a:t>
            </a:r>
            <a:r>
              <a:rPr lang="ru-RU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ru-RU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«</a:t>
            </a:r>
            <a:r>
              <a:rPr lang="ru-RU" sz="18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МедиаСкаут</a:t>
            </a:r>
            <a:r>
              <a:rPr lang="ru-RU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», МТС.</a:t>
            </a:r>
          </a:p>
          <a:p>
            <a:pPr>
              <a:lnSpc>
                <a:spcPct val="130000"/>
              </a:lnSpc>
            </a:pPr>
            <a:r>
              <a:rPr lang="ru-RU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«Первый ОРД», ВымпелКом.</a:t>
            </a:r>
          </a:p>
          <a:p>
            <a:pPr>
              <a:lnSpc>
                <a:spcPct val="130000"/>
              </a:lnSpc>
            </a:pPr>
            <a:r>
              <a:rPr lang="ru-RU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«ОРД-А», </a:t>
            </a:r>
            <a:r>
              <a:rPr lang="ru-RU" sz="18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Амбердата</a:t>
            </a:r>
            <a:r>
              <a:rPr lang="ru-RU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ru-RU" sz="18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Актуальный реестр выложен на сайте </a:t>
            </a:r>
            <a:r>
              <a:rPr lang="ru-RU" sz="18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Роскомнадзора</a:t>
            </a:r>
            <a:r>
              <a:rPr lang="ru-RU" sz="18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: </a:t>
            </a:r>
            <a:br>
              <a:rPr lang="ru-RU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ru-RU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5"/>
              </a:rPr>
              <a:t>https://rkn.gov.ru/register-ord/register/ </a:t>
            </a:r>
            <a:endParaRPr lang="ru-RU" sz="18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845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20317" y="-16626"/>
            <a:ext cx="1917031" cy="13561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ru-RU" sz="6600" b="1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175" y="5030956"/>
            <a:ext cx="2114048" cy="21140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032" y="4347411"/>
            <a:ext cx="3991816" cy="268404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015" y="357577"/>
            <a:ext cx="2325628" cy="593202"/>
          </a:xfrm>
          <a:prstGeom prst="rect">
            <a:avLst/>
          </a:prstGeom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1475873" y="485880"/>
            <a:ext cx="8090644" cy="15819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Критерии отбора ОРД</a:t>
            </a: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1475872" y="1228097"/>
            <a:ext cx="8696040" cy="28515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В числе требований:</a:t>
            </a:r>
          </a:p>
          <a:p>
            <a:pPr>
              <a:lnSpc>
                <a:spcPct val="120000"/>
              </a:lnSpc>
            </a:pPr>
            <a:r>
              <a:rPr lang="ru-RU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отдельное российское юридическое лицо и размер уставного капитала от 200 млн руб.;</a:t>
            </a:r>
          </a:p>
          <a:p>
            <a:pPr>
              <a:lnSpc>
                <a:spcPct val="120000"/>
              </a:lnSpc>
            </a:pPr>
            <a:r>
              <a:rPr lang="ru-RU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высокотехнологичная инфраструктура, соответствующая законодательству РФ о защите информации и о персональных данных;</a:t>
            </a:r>
          </a:p>
          <a:p>
            <a:pPr>
              <a:lnSpc>
                <a:spcPct val="120000"/>
              </a:lnSpc>
            </a:pPr>
            <a:r>
              <a:rPr lang="ru-RU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владение программным обеспечением для установления факта распространения рекламы в интернете;</a:t>
            </a:r>
          </a:p>
          <a:p>
            <a:pPr>
              <a:lnSpc>
                <a:spcPct val="120000"/>
              </a:lnSpc>
            </a:pPr>
            <a:r>
              <a:rPr lang="ru-RU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готовность рынка работать с ним, которую покажут договоры с операторами рекламных систем и </a:t>
            </a:r>
            <a:r>
              <a:rPr lang="ru-RU" sz="18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рекламораспространителями</a:t>
            </a:r>
            <a:r>
              <a:rPr lang="ru-RU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с совокупным годовым доходом от 2,5 млрд руб. — их нужно заключить до вступления поправок в силу.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8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Полный перечень — в постановлении Правительства РФ № 966.</a:t>
            </a:r>
          </a:p>
        </p:txBody>
      </p:sp>
    </p:spTree>
    <p:extLst>
      <p:ext uri="{BB962C8B-B14F-4D97-AF65-F5344CB8AC3E}">
        <p14:creationId xmlns:p14="http://schemas.microsoft.com/office/powerpoint/2010/main" val="1717832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20317" y="-16626"/>
            <a:ext cx="1917031" cy="13561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09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175" y="5030956"/>
            <a:ext cx="2114048" cy="21140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032" y="4347411"/>
            <a:ext cx="3991816" cy="268404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015" y="357577"/>
            <a:ext cx="2325628" cy="59320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5FA87B7-EA88-2B61-DFFF-FAE828DFEE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8" y="2246597"/>
            <a:ext cx="7918641" cy="384138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03AEDBA-FB12-E469-3FB8-34E9182EE3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138" y="3608145"/>
            <a:ext cx="2405062" cy="2364100"/>
          </a:xfrm>
          <a:prstGeom prst="rect">
            <a:avLst/>
          </a:prstGeom>
        </p:spPr>
      </p:pic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6E713D7E-8420-3006-DBCD-DF120160824B}"/>
              </a:ext>
            </a:extLst>
          </p:cNvPr>
          <p:cNvSpPr txBox="1">
            <a:spLocks/>
          </p:cNvSpPr>
          <p:nvPr/>
        </p:nvSpPr>
        <p:spPr>
          <a:xfrm>
            <a:off x="1475873" y="485880"/>
            <a:ext cx="8090644" cy="15819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Как передавать данные о рекламе на сторонних площадках на примере ОРД </a:t>
            </a:r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VK</a:t>
            </a:r>
            <a:endParaRPr lang="ru-RU" sz="3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6814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2001</TotalTime>
  <Words>563</Words>
  <Application>Microsoft Macintosh PowerPoint</Application>
  <PresentationFormat>Широкоэкранный</PresentationFormat>
  <Paragraphs>75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Calibri</vt:lpstr>
      <vt:lpstr>Open Sans Light</vt:lpstr>
      <vt:lpstr>Arial</vt:lpstr>
      <vt:lpstr>Open Sans Semibold</vt:lpstr>
      <vt:lpstr>Open Sans</vt:lpstr>
      <vt:lpstr>Calibri Light</vt:lpstr>
      <vt:lpstr>Тема Office</vt:lpstr>
      <vt:lpstr>ТЕХНИЧЕСКАЯ СТОРОНА МАРКИРОВКИ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СОВЕЩАНИЕ ПРЕДСТАВИТЕЛЕЙ РОСКОМНАДЗОРА  И «ОПОРЫ РОССИИ»</dc:title>
  <dc:creator>V Serezhin</dc:creator>
  <cp:lastModifiedBy>Анастасия Маклаева</cp:lastModifiedBy>
  <cp:revision>46</cp:revision>
  <dcterms:created xsi:type="dcterms:W3CDTF">2023-03-28T09:53:02Z</dcterms:created>
  <dcterms:modified xsi:type="dcterms:W3CDTF">2023-08-01T09:21:03Z</dcterms:modified>
</cp:coreProperties>
</file>